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1" r:id="rId4"/>
    <p:sldId id="262" r:id="rId5"/>
    <p:sldId id="263" r:id="rId6"/>
    <p:sldId id="260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  <p:sldId id="278" r:id="rId21"/>
    <p:sldId id="279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45D48-FDDB-9170-2DED-718A18F7918B}" v="29" dt="2021-05-02T11:39:23.489"/>
    <p1510:client id="{97FA9C06-A9E9-4DB1-B4CB-89A0B7C082C3}" v="44" dt="2021-05-02T11:30:31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AAA2-E018-44F7-8F8D-9B6542207015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62C91-C6A6-4270-A945-D19FEAA45F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8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52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67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09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8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0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8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4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6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0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1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12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12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81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76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B0ED-F568-4172-A4AC-F59A86C1EEC2}" type="datetimeFigureOut">
              <a:rPr lang="pl-PL" smtClean="0"/>
              <a:t>02.05.2021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7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sWz9SlpfA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święto konstytucji 3 maja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Znalezione obrazy dla zapytania święto konstytucji 3 maja 20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30" y="0"/>
            <a:ext cx="9689497" cy="6858857"/>
          </a:xfrm>
          <a:prstGeom prst="rect">
            <a:avLst/>
          </a:prstGeom>
        </p:spPr>
      </p:pic>
      <p:pic>
        <p:nvPicPr>
          <p:cNvPr id="5" name="Obraz 5">
            <a:hlinkClick r:id="" action="ppaction://media"/>
            <a:extLst>
              <a:ext uri="{FF2B5EF4-FFF2-40B4-BE49-F238E27FC236}">
                <a16:creationId xmlns:a16="http://schemas.microsoft.com/office/drawing/2014/main" id="{ECA6A82E-2E2D-4081-98BF-A78DE61D8E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/>
          </a:p>
        </p:txBody>
      </p:sp>
      <p:pic>
        <p:nvPicPr>
          <p:cNvPr id="13314" name="Picture 2" descr="Znalezione obrazy dla zapytania hugo kołłątaj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1668" r="339" b="3755"/>
          <a:stretch/>
        </p:blipFill>
        <p:spPr bwMode="auto">
          <a:xfrm>
            <a:off x="0" y="1234041"/>
            <a:ext cx="4885091" cy="56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85091" y="1234041"/>
            <a:ext cx="73069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Ksiądz Hugo Kołłątaj</a:t>
            </a:r>
            <a:r>
              <a:rPr lang="pl-PL" sz="4000" b="1" i="1"/>
              <a:t>,</a:t>
            </a:r>
          </a:p>
          <a:p>
            <a:pPr algn="ctr"/>
            <a:r>
              <a:rPr lang="pl-PL" sz="4000" b="1" i="1"/>
              <a:t>pisarz i publicysta.</a:t>
            </a:r>
          </a:p>
          <a:p>
            <a:pPr algn="ctr"/>
            <a:r>
              <a:rPr lang="pl-PL" sz="4000" b="1" i="1"/>
              <a:t>Rektor i reformator Akademii Krakowskiej, działacz Komisji Edukacji Narodowej i Towarzystwa do Ksiąg Elementarnych. Przywódca pro-reformatorskiego stronnictwa Kuźnica Kołłątajowska.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E7D83933-3169-4CE0-9D1E-901FC99D6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/>
          </a:p>
        </p:txBody>
      </p:sp>
      <p:pic>
        <p:nvPicPr>
          <p:cNvPr id="12290" name="Picture 2" descr="Znalezione obrazy dla zapytania ignacy potoc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-407" b="18303"/>
          <a:stretch/>
        </p:blipFill>
        <p:spPr bwMode="auto">
          <a:xfrm>
            <a:off x="0" y="1245882"/>
            <a:ext cx="4572000" cy="56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000" y="2159115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Ignacy Potocki</a:t>
            </a:r>
            <a:r>
              <a:rPr lang="pl-PL" sz="4000" b="1" i="1"/>
              <a:t> </a:t>
            </a:r>
          </a:p>
          <a:p>
            <a:pPr algn="ctr"/>
            <a:r>
              <a:rPr lang="pl-PL" sz="4000" b="1" i="1"/>
              <a:t>marszałek wielki litewski, </a:t>
            </a:r>
          </a:p>
          <a:p>
            <a:pPr algn="ctr"/>
            <a:r>
              <a:rPr lang="pl-PL" sz="4000" b="1" i="1"/>
              <a:t>w czasie Sejmu Wielkiego przywódca stronnictwa patriotycznego. Inicjator Konstytucji 3 Maja. 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32A963DF-055D-49BB-B81A-4CA4DD464B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/>
          </a:p>
        </p:txBody>
      </p:sp>
      <p:pic>
        <p:nvPicPr>
          <p:cNvPr id="14338" name="Picture 2" descr="Znalezione obrazy dla zapytania stanisław małachowski portr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r="5228"/>
          <a:stretch/>
        </p:blipFill>
        <p:spPr bwMode="auto">
          <a:xfrm>
            <a:off x="0" y="1209370"/>
            <a:ext cx="4757607" cy="56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57607" y="1690689"/>
            <a:ext cx="74343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Stanisław Małachowski</a:t>
            </a:r>
          </a:p>
          <a:p>
            <a:pPr algn="ctr"/>
            <a:r>
              <a:rPr lang="pl-PL" sz="4000" b="1" i="1"/>
              <a:t>marszałek Sejmu Czteroletniego.</a:t>
            </a:r>
          </a:p>
          <a:p>
            <a:pPr algn="ctr"/>
            <a:r>
              <a:rPr lang="pl-PL" sz="4000" b="1" i="1"/>
              <a:t>Popierał dążenia miast do rozszerzenia ich praw politycznych. Był zwolennikiem współpracy szlachty z mieszczaństwem. 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F723D966-328F-4D7F-8144-17D6494D00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/>
          </a:p>
        </p:txBody>
      </p:sp>
      <p:pic>
        <p:nvPicPr>
          <p:cNvPr id="15362" name="Picture 2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6237" b="5144"/>
          <a:stretch/>
        </p:blipFill>
        <p:spPr bwMode="auto">
          <a:xfrm>
            <a:off x="0" y="1117501"/>
            <a:ext cx="4408651" cy="57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08651" y="2710477"/>
            <a:ext cx="7783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Stanisław Staszic </a:t>
            </a:r>
          </a:p>
          <a:p>
            <a:pPr algn="ctr"/>
            <a:r>
              <a:rPr lang="pl-PL" sz="4000" b="1" i="1"/>
              <a:t>ksiądz, pisarz i publicysta. Działał na rzecz rozwoju przemysłu. Propagator i zwolennik reform.  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742B71F6-F31E-4232-9897-8C87998200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3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Miejsce uchwalenia Konstytucji 3 Maja 1791 r.</a:t>
            </a:r>
            <a:endParaRPr lang="pl-PL"/>
          </a:p>
        </p:txBody>
      </p:sp>
      <p:pic>
        <p:nvPicPr>
          <p:cNvPr id="16386" name="Picture 2" descr="Znalezione obrazy dla zapytania sala senatorska zamek królews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4553"/>
          <a:stretch/>
        </p:blipFill>
        <p:spPr bwMode="auto">
          <a:xfrm>
            <a:off x="0" y="1192784"/>
            <a:ext cx="7166452" cy="56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66452" y="1317356"/>
            <a:ext cx="5025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/>
              <a:t>Konstytucję król Stanisław August Poniatowski zaprzysiągł, w Sali Senatorskiej Zamku Królewskiego podczas jednodniowej sesji izb połączonych, na ręce biskupa krakowskiego Feliksa Turskiego. 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9773C72D-F511-4781-A43D-DB0F520ABB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17410" name="Picture 2" descr="Znalezione obrazy dla zapytania szlachta liberum vet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9543"/>
          <a:stretch/>
        </p:blipFill>
        <p:spPr bwMode="auto">
          <a:xfrm>
            <a:off x="0" y="1241298"/>
            <a:ext cx="7998860" cy="56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998860" y="1849046"/>
            <a:ext cx="4193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Zniesienie </a:t>
            </a:r>
          </a:p>
          <a:p>
            <a:pPr algn="ctr"/>
            <a:r>
              <a:rPr lang="pl-PL" sz="4000" b="1" i="1"/>
              <a:t>liberum veto. </a:t>
            </a:r>
          </a:p>
          <a:p>
            <a:pPr algn="ctr"/>
            <a:endParaRPr lang="pl-PL" sz="4000" b="1" i="1"/>
          </a:p>
          <a:p>
            <a:pPr algn="ctr"/>
            <a:r>
              <a:rPr lang="pl-PL" sz="4000" b="1" i="1"/>
              <a:t>Ustawy miały być podejmowane większością głosów.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370049"/>
            <a:ext cx="799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>
                <a:solidFill>
                  <a:srgbClr val="FFFF00"/>
                </a:solidFill>
              </a:rPr>
              <a:t>Carowie Szujscy na sejmie warszawskim</a:t>
            </a:r>
            <a:r>
              <a:rPr lang="pl-PL" sz="280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4B8CD531-2BCF-4923-B76C-19A5A25EA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18434" name="Picture 2" descr="Znalezione obrazy dla zapytania wolna elekcja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6722"/>
          <a:stretch/>
        </p:blipFill>
        <p:spPr bwMode="auto">
          <a:xfrm>
            <a:off x="0" y="1256157"/>
            <a:ext cx="7749152" cy="56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772400" y="1671809"/>
            <a:ext cx="44273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i="1"/>
              <a:t>Znosiła wolną elekcję i wprowadzała dziedziczności tronu po śmierci Stanisława Augusta Poniatowskiego przez dynastię saską.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36555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>
                <a:solidFill>
                  <a:srgbClr val="FFFF00"/>
                </a:solidFill>
              </a:rPr>
              <a:t>Wolna elekcja.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CE48C21B-5B49-431A-9C42-826D22F58A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  <p:pic>
        <p:nvPicPr>
          <p:cNvPr id="7" name="Obraz 5">
            <a:hlinkClick r:id="" action="ppaction://media"/>
            <a:extLst>
              <a:ext uri="{FF2B5EF4-FFF2-40B4-BE49-F238E27FC236}">
                <a16:creationId xmlns:a16="http://schemas.microsoft.com/office/drawing/2014/main" id="{0D586D96-77F4-4971-91B0-7A0710ABFF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2100" y="3397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19458" name="Picture 2" descr="Znalezione obrazy dla zapytania Polska po I rozbiorze Polsk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713"/>
            <a:ext cx="5792519" cy="57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792519" y="2415306"/>
            <a:ext cx="63994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Centralizowała państwo znosząc odrębność między Koroną i Litwą, wprowadzając jednolity rząd, skarb i wojsko.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385302"/>
            <a:ext cx="5792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>
                <a:solidFill>
                  <a:srgbClr val="FFFF00"/>
                </a:solidFill>
              </a:rPr>
              <a:t>Rzeczpospolita Obojga Narodów po I rozbiorze.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1E40B06D-390E-4CDE-A8E6-349D217E96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60325"/>
            <a:ext cx="110490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21514" name="Picture 10" descr="Znalezione obrazy dla zapytania Sejm w XVIII w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17241"/>
          <a:stretch/>
        </p:blipFill>
        <p:spPr bwMode="auto">
          <a:xfrm>
            <a:off x="0" y="1189863"/>
            <a:ext cx="6493790" cy="56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493790" y="1823328"/>
            <a:ext cx="5698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Zwiększała znaczenie sejmu szlacheckiego. Wybierany na dwa lata Sejm miał być ,,zawsze gotowy”, tj. w każdej chwili mógł być zwołany na sesję nadzwyczajną.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69A143E4-E3F1-4A19-ACBF-946D3BB3D2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71120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114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9218" name="Picture 2" descr="Znalezione obrazy dla zapytania szlachta gołot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22878"/>
          <a:stretch/>
        </p:blipFill>
        <p:spPr bwMode="auto">
          <a:xfrm>
            <a:off x="0" y="1349654"/>
            <a:ext cx="5089186" cy="55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89186" y="3304848"/>
            <a:ext cx="7102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Pozbawiała szlachtę gołotę (nieposiadającą ziemi) praw wyborczych.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362660"/>
            <a:ext cx="508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Szlachta polska w XVIII w.</a:t>
            </a:r>
          </a:p>
        </p:txBody>
      </p:sp>
    </p:spTree>
    <p:extLst>
      <p:ext uri="{BB962C8B-B14F-4D97-AF65-F5344CB8AC3E}">
        <p14:creationId xmlns:p14="http://schemas.microsoft.com/office/powerpoint/2010/main" val="256328407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886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Sytuacja</a:t>
            </a:r>
            <a:r>
              <a:rPr lang="pl-PL">
                <a:latin typeface="Constantia" panose="02030602050306030303" pitchFamily="18" charset="0"/>
              </a:rPr>
              <a:t>  </a:t>
            </a:r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międzynarodowa Rzeczypospolitej w II poł. XVIII w.</a:t>
            </a:r>
          </a:p>
        </p:txBody>
      </p:sp>
      <p:pic>
        <p:nvPicPr>
          <p:cNvPr id="3074" name="Picture 2" descr="https://upload.wikimedia.org/wikipedia/commons/thumb/4/43/First_Partition_of_Poland1772.png/220px-First_Partition_of_Poland177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5"/>
          <a:stretch/>
        </p:blipFill>
        <p:spPr bwMode="auto">
          <a:xfrm>
            <a:off x="0" y="1155730"/>
            <a:ext cx="5591948" cy="57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122756" y="6396335"/>
            <a:ext cx="571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Rzeczypospolita po I rozbiorze w 1772 r.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91948" y="2421815"/>
            <a:ext cx="6600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 XVIII w. Rzeczypospolita była zależna od mocarstw ościennych. W 1772 r. Rosja, Austria i Prusy dokonały I rozbioru Polski.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0B71A162-CF2E-48D2-B7C5-E8A46C98D6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22534" name="Picture 6" descr="Znalezione obrazy dla zapytania trójpodział władzy w polsce 17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125"/>
            <a:ext cx="6668719" cy="36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668719" y="2312704"/>
            <a:ext cx="5523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Wprowadzała trójpodział władzy na władzę ustawodawczą, wykonawczą i sądowniczą.</a:t>
            </a:r>
          </a:p>
        </p:txBody>
      </p:sp>
    </p:spTree>
    <p:extLst>
      <p:ext uri="{BB962C8B-B14F-4D97-AF65-F5344CB8AC3E}">
        <p14:creationId xmlns:p14="http://schemas.microsoft.com/office/powerpoint/2010/main" val="12865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23554" name="Picture 2" descr="Znalezione obrazy dla zapytania władza ustawodawcza 1791 r. w Pols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760"/>
            <a:ext cx="4029075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029075" y="2715607"/>
            <a:ext cx="8146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Władzę ustawodawczą przyznawała głównie izbie poselskiej. Rolę senatu znacznie ograniczała, gdyż odbierała mu inicjatywę ustawodawczą. </a:t>
            </a:r>
          </a:p>
        </p:txBody>
      </p:sp>
    </p:spTree>
    <p:extLst>
      <p:ext uri="{BB962C8B-B14F-4D97-AF65-F5344CB8AC3E}">
        <p14:creationId xmlns:p14="http://schemas.microsoft.com/office/powerpoint/2010/main" val="5382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20482" name="Picture 2" descr="Znalezione obrazy dla zapytania straż pra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115753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15753" y="3050054"/>
            <a:ext cx="8076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Władzę wykonawczą przyznawała królowi oraz złożonej z ministrów Straży Praw.</a:t>
            </a:r>
          </a:p>
        </p:txBody>
      </p:sp>
    </p:spTree>
    <p:extLst>
      <p:ext uri="{BB962C8B-B14F-4D97-AF65-F5344CB8AC3E}">
        <p14:creationId xmlns:p14="http://schemas.microsoft.com/office/powerpoint/2010/main" val="8426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/>
          </a:p>
        </p:txBody>
      </p:sp>
      <p:pic>
        <p:nvPicPr>
          <p:cNvPr id="24582" name="Picture 6" descr="Znalezione obrazy dla zapytania sądownictw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/>
          <a:stretch/>
        </p:blipFill>
        <p:spPr bwMode="auto">
          <a:xfrm>
            <a:off x="0" y="1193419"/>
            <a:ext cx="6935933" cy="56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935933" y="1517330"/>
            <a:ext cx="52560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Władzę sądowniczą przyznawała stale urzędującym sądom ziemskim i  miejskim, nadzór w drugiej instancji Trybunałowi Koronnemu i sądowi asesorskiego.</a:t>
            </a:r>
          </a:p>
        </p:txBody>
      </p:sp>
    </p:spTree>
    <p:extLst>
      <p:ext uri="{BB962C8B-B14F-4D97-AF65-F5344CB8AC3E}">
        <p14:creationId xmlns:p14="http://schemas.microsoft.com/office/powerpoint/2010/main" val="142229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Święto Konstytucji 3 Maja.</a:t>
            </a:r>
            <a:endParaRPr lang="pl-PL"/>
          </a:p>
        </p:txBody>
      </p:sp>
      <p:pic>
        <p:nvPicPr>
          <p:cNvPr id="25604" name="Picture 4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10054"/>
          <a:stretch/>
        </p:blipFill>
        <p:spPr bwMode="auto">
          <a:xfrm>
            <a:off x="-1" y="1690689"/>
            <a:ext cx="6496964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496963" y="2061003"/>
            <a:ext cx="5695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5 maja 1791 r. dzień uchwalenia </a:t>
            </a:r>
          </a:p>
          <a:p>
            <a:pPr algn="ctr"/>
            <a:r>
              <a:rPr lang="pl-PL" sz="4000" b="1" i="1"/>
              <a:t>Ustawy Rządowej </a:t>
            </a:r>
          </a:p>
          <a:p>
            <a:pPr algn="ctr"/>
            <a:r>
              <a:rPr lang="pl-PL" sz="4000" b="1" i="1"/>
              <a:t>(3 maja) został uznany Świętem Konstytucji </a:t>
            </a:r>
          </a:p>
          <a:p>
            <a:pPr algn="ctr"/>
            <a:r>
              <a:rPr lang="pl-PL" sz="4000" b="1" i="1"/>
              <a:t>3 Maja.</a:t>
            </a:r>
          </a:p>
        </p:txBody>
      </p:sp>
    </p:spTree>
    <p:extLst>
      <p:ext uri="{BB962C8B-B14F-4D97-AF65-F5344CB8AC3E}">
        <p14:creationId xmlns:p14="http://schemas.microsoft.com/office/powerpoint/2010/main" val="1924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 Konstytucja 3 Maja.</a:t>
            </a:r>
            <a:endParaRPr lang="pl-PL"/>
          </a:p>
        </p:txBody>
      </p:sp>
      <p:pic>
        <p:nvPicPr>
          <p:cNvPr id="26626" name="Picture 2" descr="Znalezione obrazy dla zapytania Konstytucja 3 maja orygina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714"/>
            <a:ext cx="6334125" cy="51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334125" y="3032204"/>
            <a:ext cx="5857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Konstytucja obowiązywała przez rok </a:t>
            </a:r>
          </a:p>
          <a:p>
            <a:pPr algn="ctr"/>
            <a:r>
              <a:rPr lang="pl-PL" sz="4000" b="1" i="1"/>
              <a:t>(V 1791 – V 1792)</a:t>
            </a:r>
          </a:p>
        </p:txBody>
      </p:sp>
    </p:spTree>
    <p:extLst>
      <p:ext uri="{BB962C8B-B14F-4D97-AF65-F5344CB8AC3E}">
        <p14:creationId xmlns:p14="http://schemas.microsoft.com/office/powerpoint/2010/main" val="131695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Konfederacja targowicka</a:t>
            </a:r>
            <a:endParaRPr lang="pl-PL"/>
          </a:p>
        </p:txBody>
      </p:sp>
      <p:pic>
        <p:nvPicPr>
          <p:cNvPr id="27650" name="Picture 2" descr="Znalezione obrazy dla zapytania konfederacja targowic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10897"/>
          <a:stretch/>
        </p:blipFill>
        <p:spPr bwMode="auto">
          <a:xfrm>
            <a:off x="0" y="1262558"/>
            <a:ext cx="6292312" cy="55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292312" y="1262558"/>
            <a:ext cx="5899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/>
              <a:t>Wpływowa magnateria przeciwna reformom Konstytucji 3 Maja zawiązała 14 maja 1792 r. w Targowicy konfederację w celu jej obalenia. W rzeczywistości spisek został zawiązany 27 kwietnia 1792 r. w Petersburgu pod patronatem carycy Katarzyny II.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6441743"/>
            <a:ext cx="629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Fragment obrazu ,,Wieszanie zdrajców”</a:t>
            </a:r>
          </a:p>
        </p:txBody>
      </p:sp>
    </p:spTree>
    <p:extLst>
      <p:ext uri="{BB962C8B-B14F-4D97-AF65-F5344CB8AC3E}">
        <p14:creationId xmlns:p14="http://schemas.microsoft.com/office/powerpoint/2010/main" val="48168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/>
          </a:p>
        </p:txBody>
      </p:sp>
      <p:pic>
        <p:nvPicPr>
          <p:cNvPr id="28674" name="Picture 2" descr="Znalezione obrazy dla zapytania szczęsny potock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768"/>
            <a:ext cx="4191000" cy="56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91000" y="1516505"/>
            <a:ext cx="7991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Szczęsny Potocki</a:t>
            </a:r>
          </a:p>
          <a:p>
            <a:pPr algn="ctr"/>
            <a:r>
              <a:rPr lang="pl-PL" sz="4000" b="1" i="1"/>
              <a:t>w 1791 r. na wieść o uchwaleniu Konstytucji 3 Maja dążył do organizacji interwencji rosyjskiej w Polsce. Ogłosił uniwersał wzywający do konfederacji, której celem było utrzymanie tradycyjnych instytucji i swobód szlacheckich. </a:t>
            </a:r>
          </a:p>
        </p:txBody>
      </p:sp>
    </p:spTree>
    <p:extLst>
      <p:ext uri="{BB962C8B-B14F-4D97-AF65-F5344CB8AC3E}">
        <p14:creationId xmlns:p14="http://schemas.microsoft.com/office/powerpoint/2010/main" val="5317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/>
          </a:p>
        </p:txBody>
      </p:sp>
      <p:pic>
        <p:nvPicPr>
          <p:cNvPr id="29702" name="Picture 6" descr="Ilustrac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835"/>
            <a:ext cx="4212148" cy="55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212148" y="2480367"/>
            <a:ext cx="7979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Seweryn Rzewuski</a:t>
            </a:r>
          </a:p>
          <a:p>
            <a:pPr algn="ctr"/>
            <a:r>
              <a:rPr lang="pl-PL" sz="4000" b="1" i="1"/>
              <a:t>hetman polny koronnych. W czasie Sejmu Czteroletniego stanął na czele obozu hetmańskiego, wrogiego wszelkim reformom. </a:t>
            </a:r>
          </a:p>
        </p:txBody>
      </p:sp>
    </p:spTree>
    <p:extLst>
      <p:ext uri="{BB962C8B-B14F-4D97-AF65-F5344CB8AC3E}">
        <p14:creationId xmlns:p14="http://schemas.microsoft.com/office/powerpoint/2010/main" val="37315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3197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/>
          </a:p>
        </p:txBody>
      </p:sp>
      <p:pic>
        <p:nvPicPr>
          <p:cNvPr id="30722" name="Picture 2" descr="Znalezione obrazy dla zapytania franciszek ksawery branic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255"/>
            <a:ext cx="4914910" cy="55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04475" y="2185301"/>
            <a:ext cx="7263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Franciszek Ksawery Branicki</a:t>
            </a:r>
          </a:p>
          <a:p>
            <a:pPr algn="ctr"/>
            <a:r>
              <a:rPr lang="pl-PL" sz="4000" b="1" i="1"/>
              <a:t>hetman wielki koronny. Przeciwnik reform Sejmu Czteroletniego i Konstytucji 3 Maja, współtwórca konfederacji targowickiej. </a:t>
            </a:r>
          </a:p>
        </p:txBody>
      </p:sp>
    </p:spTree>
    <p:extLst>
      <p:ext uri="{BB962C8B-B14F-4D97-AF65-F5344CB8AC3E}">
        <p14:creationId xmlns:p14="http://schemas.microsoft.com/office/powerpoint/2010/main" val="696282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Przyczyny słabości Rzeczypospolitej.</a:t>
            </a:r>
            <a:endParaRPr lang="pl-PL"/>
          </a:p>
        </p:txBody>
      </p:sp>
      <p:pic>
        <p:nvPicPr>
          <p:cNvPr id="4098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479"/>
            <a:ext cx="3470819" cy="5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470819" y="1179227"/>
            <a:ext cx="84163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Przyczyn słabości państwa było wiele: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anarchia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brak poszanowania dla prawa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prywata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rywalizacja o wpływy i władzę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przestarzała gospodarka folwarczno-pańszczyźniana</a:t>
            </a:r>
          </a:p>
          <a:p>
            <a:pPr marL="285750" indent="-285750" algn="ctr">
              <a:buFontTx/>
              <a:buChar char="-"/>
            </a:pPr>
            <a:r>
              <a:rPr lang="pl-PL" sz="4000" b="1" i="1"/>
              <a:t>niewydolność podatkowa</a:t>
            </a:r>
          </a:p>
          <a:p>
            <a:pPr marL="285750" indent="-285750">
              <a:buFontTx/>
              <a:buChar char="-"/>
            </a:pPr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-15780" y="6390185"/>
            <a:ext cx="3486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>
                <a:solidFill>
                  <a:srgbClr val="FFFF00"/>
                </a:solidFill>
              </a:rPr>
              <a:t>Szlachta w XVIII w.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C015CEF7-25A2-4DC0-9B01-3FF2A57F5E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/>
          </a:p>
        </p:txBody>
      </p:sp>
      <p:pic>
        <p:nvPicPr>
          <p:cNvPr id="31746" name="Picture 2" descr="Znalezione obrazy dla zapytania stanisław august poniatow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530"/>
            <a:ext cx="4556760" cy="56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80488" y="3054769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Stanisław August Poniatowski </a:t>
            </a:r>
          </a:p>
          <a:p>
            <a:pPr algn="ctr"/>
            <a:r>
              <a:rPr lang="pl-PL" sz="4000" b="1" i="1"/>
              <a:t>do konfederacji  targowickiej przystąpił 24 lipca 1792 r. </a:t>
            </a:r>
            <a:endParaRPr lang="pl-PL" sz="4000" b="1" i="1" u="sng"/>
          </a:p>
        </p:txBody>
      </p:sp>
    </p:spTree>
    <p:extLst>
      <p:ext uri="{BB962C8B-B14F-4D97-AF65-F5344CB8AC3E}">
        <p14:creationId xmlns:p14="http://schemas.microsoft.com/office/powerpoint/2010/main" val="2256197924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Wojna w obronie konstytucji</a:t>
            </a:r>
            <a:endParaRPr lang="pl-PL"/>
          </a:p>
        </p:txBody>
      </p:sp>
      <p:pic>
        <p:nvPicPr>
          <p:cNvPr id="32770" name="Picture 2" descr="Znalezione obrazy dla zapytania wojna w obronie konstytucji 3 ma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2"/>
          <a:stretch/>
        </p:blipFill>
        <p:spPr bwMode="auto">
          <a:xfrm>
            <a:off x="0" y="1241873"/>
            <a:ext cx="5534577" cy="56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6396335"/>
            <a:ext cx="556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Wojna polsko-rosyjska 1792 r.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63892" y="2464886"/>
            <a:ext cx="6628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Wojna z Rosją w obronie Konstytucji rozpoczęła się w maju 1792 r. i po trzech miesiącach zakończyła klęską Rzeczypospolitej.</a:t>
            </a:r>
          </a:p>
        </p:txBody>
      </p:sp>
    </p:spTree>
    <p:extLst>
      <p:ext uri="{BB962C8B-B14F-4D97-AF65-F5344CB8AC3E}">
        <p14:creationId xmlns:p14="http://schemas.microsoft.com/office/powerpoint/2010/main" val="12356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Obchody Święta Konstytucji 3 Maja</a:t>
            </a:r>
            <a:endParaRPr lang="pl-PL"/>
          </a:p>
        </p:txBody>
      </p:sp>
      <p:pic>
        <p:nvPicPr>
          <p:cNvPr id="33794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19297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92971" y="1410346"/>
            <a:ext cx="8999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Obchody Święta Konstytucji 3 Maja były zakazane pod zaborami, podczas okupacji hitlerowskiej i sowieckiej w czasie II wojny światowej i w czasach komunizmu.</a:t>
            </a:r>
          </a:p>
          <a:p>
            <a:pPr algn="ctr"/>
            <a:endParaRPr lang="pl-PL" sz="4000" b="1" i="1"/>
          </a:p>
          <a:p>
            <a:pPr algn="ctr"/>
            <a:r>
              <a:rPr lang="pl-PL" sz="4000" b="1" i="1"/>
              <a:t>Było obchodzone w II Rzeczypospolitej i od 1990 r. w III Rzeczypospolitej.</a:t>
            </a:r>
          </a:p>
        </p:txBody>
      </p:sp>
    </p:spTree>
    <p:extLst>
      <p:ext uri="{BB962C8B-B14F-4D97-AF65-F5344CB8AC3E}">
        <p14:creationId xmlns:p14="http://schemas.microsoft.com/office/powerpoint/2010/main" val="32619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76"/>
            <a:ext cx="12228576" cy="70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Reformowanie Rzeczypospolitej</a:t>
            </a:r>
            <a:endParaRPr lang="pl-PL"/>
          </a:p>
        </p:txBody>
      </p:sp>
      <p:pic>
        <p:nvPicPr>
          <p:cNvPr id="5122" name="Picture 2" descr="Znalezione obrazy dla zapytania stanisław august poniatows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25326" b="6720"/>
          <a:stretch/>
        </p:blipFill>
        <p:spPr bwMode="auto">
          <a:xfrm>
            <a:off x="0" y="1184090"/>
            <a:ext cx="4254828" cy="56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" y="6396335"/>
            <a:ext cx="4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Stanisław August Poniatowski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254829" y="1512666"/>
            <a:ext cx="7937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Próby reform podjął Stanisław August Poniatowski w latach 1764-1795 ostatni król Rzeczypospolitej Obojga Narodów.  W okresie rządów władcy powołano m.in.: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000" b="1" i="1"/>
              <a:t>Szkołę Rycerską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000" b="1" i="1"/>
              <a:t>Komisję Edukacji Narodowej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4000" b="1" i="1"/>
              <a:t>Teatr Narodowy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79E27253-910C-460D-A762-66EFFF5332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Reformowanie Rzeczypospolitej</a:t>
            </a:r>
            <a:endParaRPr lang="pl-PL"/>
          </a:p>
        </p:txBody>
      </p:sp>
      <p:pic>
        <p:nvPicPr>
          <p:cNvPr id="6146" name="Picture 2" descr="Znalezione obrazy dla zapytania sejm wiel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r="16035"/>
          <a:stretch/>
        </p:blipFill>
        <p:spPr bwMode="auto">
          <a:xfrm>
            <a:off x="0" y="1255014"/>
            <a:ext cx="5966848" cy="56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966848" y="1548128"/>
            <a:ext cx="6225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W październiku 1788 r. zebrał się Sejm zwany Wielkim, którego celem była naprawa państwa. Od grudnia 1790 r. obradował w podwojonym składzie – wraz z królem i senatorami obradowały 483 osoby.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416298"/>
            <a:ext cx="596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>
                <a:solidFill>
                  <a:srgbClr val="FFFF00"/>
                </a:solidFill>
              </a:rPr>
              <a:t>Obrady Sejmu Wielkiego 1788-1792 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BA043D16-8B84-455C-B45B-F454B15904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Najważniejsze uchwały Sejmu Czteroletniego</a:t>
            </a:r>
            <a:endParaRPr lang="pl-PL"/>
          </a:p>
        </p:txBody>
      </p:sp>
      <p:pic>
        <p:nvPicPr>
          <p:cNvPr id="7170" name="Picture 2" descr="Znalezione obrazy dla zapytania wojsko polskie w xviii wiek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2"/>
          <a:stretch/>
        </p:blipFill>
        <p:spPr bwMode="auto">
          <a:xfrm>
            <a:off x="0" y="1150676"/>
            <a:ext cx="5529605" cy="57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6027003"/>
            <a:ext cx="5529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>
                <a:solidFill>
                  <a:srgbClr val="FFFF00"/>
                </a:solidFill>
              </a:rPr>
              <a:t>Wojsko polskie w okresie obrad </a:t>
            </a:r>
          </a:p>
          <a:p>
            <a:pPr algn="ctr"/>
            <a:r>
              <a:rPr lang="pl-PL" sz="2600" b="1">
                <a:solidFill>
                  <a:srgbClr val="FFFF00"/>
                </a:solidFill>
              </a:rPr>
              <a:t>Sejmu Wielkiego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29605" y="3197126"/>
            <a:ext cx="6832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Zwiększenie liczebności armii do stu tysięcy.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69DA7149-FF11-4C32-BBD7-1BAB438041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Najważniejsze uchwały Sejmu Czteroletniego</a:t>
            </a:r>
            <a:endParaRPr lang="pl-PL"/>
          </a:p>
        </p:txBody>
      </p:sp>
      <p:pic>
        <p:nvPicPr>
          <p:cNvPr id="8194" name="Picture 2" descr="Znalezione obrazy dla zapytania Pieniądze w czasach Stanisława Augusta Poniatowskieg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0" y="1410081"/>
            <a:ext cx="5456421" cy="54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456421" y="3394129"/>
            <a:ext cx="6735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Obłożenie podatkiem szlachty i duchowieństwa.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6027003"/>
            <a:ext cx="5456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Moneta w okresu rządów</a:t>
            </a:r>
          </a:p>
          <a:p>
            <a:pPr algn="ctr"/>
            <a:r>
              <a:rPr lang="pl-PL" sz="2400" b="1">
                <a:solidFill>
                  <a:srgbClr val="FFFF00"/>
                </a:solidFill>
              </a:rPr>
              <a:t> Stanisława Augusta Poniatowskiego.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054FE088-60B1-42A1-9ED2-F4071E53FD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Najważniejsze uchwały Sejmu Czteroletniego</a:t>
            </a: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144057" y="2745172"/>
            <a:ext cx="6047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/>
              <a:t>Najważniejszą decyzją Sejmu Czteroletniego było uchwalenie</a:t>
            </a:r>
          </a:p>
          <a:p>
            <a:pPr algn="ctr"/>
            <a:r>
              <a:rPr lang="pl-PL" sz="4000" b="1" i="1"/>
              <a:t> Konstytucji 3 Maja 1791 r.</a:t>
            </a:r>
          </a:p>
        </p:txBody>
      </p:sp>
      <p:pic>
        <p:nvPicPr>
          <p:cNvPr id="10246" name="Picture 6" descr="Znalezione obrazy dla zapytania konstytucja 3 ma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23869"/>
          <a:stretch/>
        </p:blipFill>
        <p:spPr bwMode="auto">
          <a:xfrm>
            <a:off x="0" y="1186891"/>
            <a:ext cx="6184076" cy="56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031034"/>
            <a:ext cx="61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solidFill>
                  <a:srgbClr val="FFFF00"/>
                </a:solidFill>
              </a:rPr>
              <a:t>Ogłoszenie przez marszałka </a:t>
            </a:r>
          </a:p>
          <a:p>
            <a:pPr algn="ctr"/>
            <a:r>
              <a:rPr lang="pl-PL" sz="2400" b="1">
                <a:solidFill>
                  <a:srgbClr val="FFFF00"/>
                </a:solidFill>
              </a:rPr>
              <a:t>Stanisława Małachowskiego Ustawy Rządowej.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230EC706-6C0F-4E0F-8499-76FFCC4D93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9692"/>
          </a:xfrm>
        </p:spPr>
        <p:txBody>
          <a:bodyPr/>
          <a:lstStyle/>
          <a:p>
            <a:pPr algn="ctr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/>
          </a:p>
        </p:txBody>
      </p:sp>
      <p:pic>
        <p:nvPicPr>
          <p:cNvPr id="11266" name="Picture 2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 bwMode="auto">
          <a:xfrm>
            <a:off x="0" y="1160105"/>
            <a:ext cx="4859401" cy="56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59401" y="2116226"/>
            <a:ext cx="7332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/>
              <a:t>Stanisław August Poniatowski </a:t>
            </a:r>
            <a:r>
              <a:rPr lang="pl-PL" sz="4000" b="1" i="1"/>
              <a:t>ostatni król Polski, wprowadzony na tron dzięki poparciu carycy Katarzyny II, główny autor Konstytucji. Uczestnik konfederacji targowickiej.</a:t>
            </a:r>
          </a:p>
        </p:txBody>
      </p:sp>
      <p:pic>
        <p:nvPicPr>
          <p:cNvPr id="3" name="Obraz 5">
            <a:hlinkClick r:id="" action="ppaction://media"/>
            <a:extLst>
              <a:ext uri="{FF2B5EF4-FFF2-40B4-BE49-F238E27FC236}">
                <a16:creationId xmlns:a16="http://schemas.microsoft.com/office/drawing/2014/main" id="{6F87B9CD-6A98-4E53-BFD8-792FF2B842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700" y="187325"/>
            <a:ext cx="110490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33</Slides>
  <Notes>6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Prezentacja programu PowerPoint</vt:lpstr>
      <vt:lpstr>Sytuacja  międzynarodowa Rzeczypospolitej w II poł. XVIII w.</vt:lpstr>
      <vt:lpstr>Przyczyny słabości Rzeczypospolitej.</vt:lpstr>
      <vt:lpstr>Reformowanie Rzeczypospolitej</vt:lpstr>
      <vt:lpstr>Reformowanie Rzeczypospolitej</vt:lpstr>
      <vt:lpstr>Najważniejsze uchwały Sejmu Czteroletniego</vt:lpstr>
      <vt:lpstr>Najważniejsze uchwały Sejmu Czteroletniego</vt:lpstr>
      <vt:lpstr>Najważniejsze uchwały Sejmu Czteroletniego</vt:lpstr>
      <vt:lpstr>Twórcy Konstytucji 3 Maja 1791 r.</vt:lpstr>
      <vt:lpstr>Twórcy Konstytucji 3 Maja 1791 r.</vt:lpstr>
      <vt:lpstr>Twórcy Konstytucji 3 Maja 1791 r.</vt:lpstr>
      <vt:lpstr>Twórcy Konstytucji 3 Maja 1791 r.</vt:lpstr>
      <vt:lpstr>Twórcy Konstytucji 3 Maja 1791 r.</vt:lpstr>
      <vt:lpstr>Miejsce uchwalenia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Święto Konstytucji 3 Maja.</vt:lpstr>
      <vt:lpstr> Konstytucja 3 Maja.</vt:lpstr>
      <vt:lpstr>Konfederacja targowicka</vt:lpstr>
      <vt:lpstr>Targowiczanie</vt:lpstr>
      <vt:lpstr>Targowiczanie</vt:lpstr>
      <vt:lpstr>Targowiczanie</vt:lpstr>
      <vt:lpstr>Targowiczanie</vt:lpstr>
      <vt:lpstr>Wojna w obronie konstytucji</vt:lpstr>
      <vt:lpstr>Obchody Święta Konstytucji 3 Maja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Ładziak</dc:creator>
  <cp:revision>14</cp:revision>
  <dcterms:created xsi:type="dcterms:W3CDTF">2017-04-23T10:28:33Z</dcterms:created>
  <dcterms:modified xsi:type="dcterms:W3CDTF">2021-05-02T11:41:00Z</dcterms:modified>
</cp:coreProperties>
</file>