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78" d="100"/>
          <a:sy n="78" d="100"/>
        </p:scale>
        <p:origin x="12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2/11/2021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0ACF05-4875-4DBE-9F21-7D48C4091878}"/>
              </a:ext>
            </a:extLst>
          </p:cNvPr>
          <p:cNvSpPr>
            <a:spLocks noGrp="1"/>
          </p:cNvSpPr>
          <p:nvPr>
            <p:ph type="ctrTitle"/>
          </p:nvPr>
        </p:nvSpPr>
        <p:spPr/>
        <p:txBody>
          <a:bodyPr/>
          <a:lstStyle/>
          <a:p>
            <a:r>
              <a:rPr lang="pl-PL" b="1" dirty="0"/>
              <a:t>Dopalacze</a:t>
            </a:r>
          </a:p>
        </p:txBody>
      </p:sp>
      <p:sp>
        <p:nvSpPr>
          <p:cNvPr id="3" name="Podtytuł 2">
            <a:extLst>
              <a:ext uri="{FF2B5EF4-FFF2-40B4-BE49-F238E27FC236}">
                <a16:creationId xmlns:a16="http://schemas.microsoft.com/office/drawing/2014/main" id="{EE5A9AD0-B424-405F-9E0C-575B276DDB30}"/>
              </a:ext>
            </a:extLst>
          </p:cNvPr>
          <p:cNvSpPr>
            <a:spLocks noGrp="1"/>
          </p:cNvSpPr>
          <p:nvPr>
            <p:ph type="subTitle" idx="1"/>
          </p:nvPr>
        </p:nvSpPr>
        <p:spPr/>
        <p:txBody>
          <a:bodyPr/>
          <a:lstStyle/>
          <a:p>
            <a:r>
              <a:rPr lang="pl-PL" b="1" dirty="0"/>
              <a:t>Nowe narkotyki</a:t>
            </a:r>
          </a:p>
        </p:txBody>
      </p:sp>
    </p:spTree>
    <p:extLst>
      <p:ext uri="{BB962C8B-B14F-4D97-AF65-F5344CB8AC3E}">
        <p14:creationId xmlns:p14="http://schemas.microsoft.com/office/powerpoint/2010/main" val="2375396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94ABD9-59F0-4DDC-AC62-9147CFB6B446}"/>
              </a:ext>
            </a:extLst>
          </p:cNvPr>
          <p:cNvSpPr>
            <a:spLocks noGrp="1"/>
          </p:cNvSpPr>
          <p:nvPr>
            <p:ph type="title"/>
          </p:nvPr>
        </p:nvSpPr>
        <p:spPr/>
        <p:txBody>
          <a:bodyPr/>
          <a:lstStyle/>
          <a:p>
            <a:r>
              <a:rPr lang="pl-PL" b="1" dirty="0"/>
              <a:t>JWH-018</a:t>
            </a:r>
          </a:p>
        </p:txBody>
      </p:sp>
      <p:sp>
        <p:nvSpPr>
          <p:cNvPr id="3" name="Symbol zastępczy zawartości 2">
            <a:extLst>
              <a:ext uri="{FF2B5EF4-FFF2-40B4-BE49-F238E27FC236}">
                <a16:creationId xmlns:a16="http://schemas.microsoft.com/office/drawing/2014/main" id="{C3D9DD03-9C20-4AAF-B434-B95CCD94EF45}"/>
              </a:ext>
            </a:extLst>
          </p:cNvPr>
          <p:cNvSpPr>
            <a:spLocks noGrp="1"/>
          </p:cNvSpPr>
          <p:nvPr>
            <p:ph idx="1"/>
          </p:nvPr>
        </p:nvSpPr>
        <p:spPr>
          <a:xfrm>
            <a:off x="2589212" y="2133599"/>
            <a:ext cx="8915400" cy="3982995"/>
          </a:xfrm>
        </p:spPr>
        <p:txBody>
          <a:bodyPr>
            <a:noAutofit/>
          </a:bodyPr>
          <a:lstStyle/>
          <a:p>
            <a:r>
              <a:rPr lang="pl-PL" sz="2000" dirty="0"/>
              <a:t>Substancja syntetyczna z rodziny </a:t>
            </a:r>
            <a:r>
              <a:rPr lang="pl-PL" sz="2000" dirty="0" err="1"/>
              <a:t>kanabinoidów</a:t>
            </a:r>
            <a:r>
              <a:rPr lang="pl-PL" sz="2000" dirty="0"/>
              <a:t>.</a:t>
            </a:r>
          </a:p>
          <a:p>
            <a:r>
              <a:rPr lang="pl-PL" sz="2000" u="sng" dirty="0"/>
              <a:t>Forma: </a:t>
            </a:r>
            <a:r>
              <a:rPr lang="pl-PL" sz="2000" dirty="0"/>
              <a:t>grudkowata, twarda, lepka substancja przypominająca wyglądem haszysz. Jej kolor przyjmuje odcienie brązu w zależności od stężenia lub metody przygotowania (krystalizacja, rozdrobnienie). </a:t>
            </a:r>
          </a:p>
          <a:p>
            <a:r>
              <a:rPr lang="pl-PL" sz="2000" dirty="0"/>
              <a:t>Najczęściej jest dodawana do mieszanek ziołowych. Pochodzi z Chin.</a:t>
            </a:r>
          </a:p>
          <a:p>
            <a:r>
              <a:rPr lang="pl-PL" sz="2000" u="sng" dirty="0"/>
              <a:t>Działanie: </a:t>
            </a:r>
            <a:r>
              <a:rPr lang="pl-PL" sz="2000" dirty="0"/>
              <a:t>jest zbliżone do marihuany i haszyszu.</a:t>
            </a:r>
          </a:p>
          <a:p>
            <a:r>
              <a:rPr lang="pl-PL" sz="2000" u="sng" dirty="0"/>
              <a:t>Skutki: </a:t>
            </a:r>
            <a:r>
              <a:rPr lang="pl-PL" sz="2000" dirty="0"/>
              <a:t>wzrost ciśnienia krwi, przekrwienie gałek ocznych, zaburzenia koordynacji ruchowej, zaburzenia uwagi, wysuszenie śluzówek, przyspieszone tętno, zawroty głowy, apatia, dekoncentracja, lęki.</a:t>
            </a:r>
          </a:p>
        </p:txBody>
      </p:sp>
    </p:spTree>
    <p:extLst>
      <p:ext uri="{BB962C8B-B14F-4D97-AF65-F5344CB8AC3E}">
        <p14:creationId xmlns:p14="http://schemas.microsoft.com/office/powerpoint/2010/main" val="52211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EE5532-C1D1-436C-A67B-B55113BCA05C}"/>
              </a:ext>
            </a:extLst>
          </p:cNvPr>
          <p:cNvSpPr>
            <a:spLocks noGrp="1"/>
          </p:cNvSpPr>
          <p:nvPr>
            <p:ph type="title"/>
          </p:nvPr>
        </p:nvSpPr>
        <p:spPr>
          <a:xfrm>
            <a:off x="2592925" y="624110"/>
            <a:ext cx="8911687" cy="487998"/>
          </a:xfrm>
        </p:spPr>
        <p:txBody>
          <a:bodyPr>
            <a:normAutofit fontScale="90000"/>
          </a:bodyPr>
          <a:lstStyle/>
          <a:p>
            <a:endParaRPr lang="pl-PL" dirty="0"/>
          </a:p>
        </p:txBody>
      </p:sp>
      <p:pic>
        <p:nvPicPr>
          <p:cNvPr id="4" name="Symbol zastępczy zawartości 3">
            <a:extLst>
              <a:ext uri="{FF2B5EF4-FFF2-40B4-BE49-F238E27FC236}">
                <a16:creationId xmlns:a16="http://schemas.microsoft.com/office/drawing/2014/main" id="{AC4FE321-DF7C-4DE1-8EA6-7E0873D126DC}"/>
              </a:ext>
            </a:extLst>
          </p:cNvPr>
          <p:cNvPicPr>
            <a:picLocks noGrp="1" noChangeAspect="1"/>
          </p:cNvPicPr>
          <p:nvPr>
            <p:ph idx="1"/>
          </p:nvPr>
        </p:nvPicPr>
        <p:blipFill>
          <a:blip r:embed="rId2"/>
          <a:stretch>
            <a:fillRect/>
          </a:stretch>
        </p:blipFill>
        <p:spPr>
          <a:xfrm>
            <a:off x="4114801" y="1400856"/>
            <a:ext cx="4423668" cy="4423668"/>
          </a:xfrm>
          <a:prstGeom prst="rect">
            <a:avLst/>
          </a:prstGeom>
        </p:spPr>
      </p:pic>
    </p:spTree>
    <p:extLst>
      <p:ext uri="{BB962C8B-B14F-4D97-AF65-F5344CB8AC3E}">
        <p14:creationId xmlns:p14="http://schemas.microsoft.com/office/powerpoint/2010/main" val="367207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3C551E-2740-45ED-82B3-23A44C35D345}"/>
              </a:ext>
            </a:extLst>
          </p:cNvPr>
          <p:cNvSpPr>
            <a:spLocks noGrp="1"/>
          </p:cNvSpPr>
          <p:nvPr>
            <p:ph type="title"/>
          </p:nvPr>
        </p:nvSpPr>
        <p:spPr/>
        <p:txBody>
          <a:bodyPr/>
          <a:lstStyle/>
          <a:p>
            <a:r>
              <a:rPr lang="pl-PL" b="1" dirty="0"/>
              <a:t>MEFEDRON-POCHODNA KATYNONU</a:t>
            </a:r>
          </a:p>
        </p:txBody>
      </p:sp>
      <p:sp>
        <p:nvSpPr>
          <p:cNvPr id="3" name="Symbol zastępczy zawartości 2">
            <a:extLst>
              <a:ext uri="{FF2B5EF4-FFF2-40B4-BE49-F238E27FC236}">
                <a16:creationId xmlns:a16="http://schemas.microsoft.com/office/drawing/2014/main" id="{1756B49E-66AE-48E2-B520-A58385B704E1}"/>
              </a:ext>
            </a:extLst>
          </p:cNvPr>
          <p:cNvSpPr>
            <a:spLocks noGrp="1"/>
          </p:cNvSpPr>
          <p:nvPr>
            <p:ph idx="1"/>
          </p:nvPr>
        </p:nvSpPr>
        <p:spPr/>
        <p:txBody>
          <a:bodyPr>
            <a:noAutofit/>
          </a:bodyPr>
          <a:lstStyle/>
          <a:p>
            <a:r>
              <a:rPr lang="pl-PL" sz="2000" dirty="0"/>
              <a:t>Stosowany jako stymulant i </a:t>
            </a:r>
            <a:r>
              <a:rPr lang="pl-PL" sz="2000" dirty="0" err="1"/>
              <a:t>empatogen</a:t>
            </a:r>
            <a:r>
              <a:rPr lang="pl-PL" sz="2000" dirty="0"/>
              <a:t> (wyzwala empatię i zdolność wczuwania się w sytuację innych). </a:t>
            </a:r>
          </a:p>
          <a:p>
            <a:r>
              <a:rPr lang="pl-PL" sz="2000" u="sng" dirty="0"/>
              <a:t>Forma: </a:t>
            </a:r>
            <a:r>
              <a:rPr lang="pl-PL" sz="2000" dirty="0"/>
              <a:t>biały proszek rozpuszczalny w wodzie, tabletki, kapsułki.</a:t>
            </a:r>
          </a:p>
          <a:p>
            <a:r>
              <a:rPr lang="pl-PL" sz="2000" u="sng" dirty="0"/>
              <a:t>Działanie: </a:t>
            </a:r>
            <a:r>
              <a:rPr lang="pl-PL" sz="2000" dirty="0"/>
              <a:t>pobudzenie, euforia, otwartość, podniecenie, gonitwa myśli, rozszerzenie źrenic, rumieńce na twarzy, drżenie rąk, gęsia skórka, pocenie, zmiany temperatury ciała, podwyższenie ciśnienia tętniczego krwi, zaburzenia rytmu serca, silne pragnienie przyjęcia kolejnej dawki, szczękościsk, przejściowa utrata pamięci krótkotrwałej, halucynacje, nudności, wymioty, kłopoty z krążeniem krwi, wysypka, uczucie niepokoju, paranoja, nadpobudliwość i urojenia.</a:t>
            </a:r>
          </a:p>
        </p:txBody>
      </p:sp>
    </p:spTree>
    <p:extLst>
      <p:ext uri="{BB962C8B-B14F-4D97-AF65-F5344CB8AC3E}">
        <p14:creationId xmlns:p14="http://schemas.microsoft.com/office/powerpoint/2010/main" val="130645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B89757-9C3A-49BA-85E8-2449DA314E47}"/>
              </a:ext>
            </a:extLst>
          </p:cNvPr>
          <p:cNvSpPr>
            <a:spLocks noGrp="1"/>
          </p:cNvSpPr>
          <p:nvPr>
            <p:ph type="title"/>
          </p:nvPr>
        </p:nvSpPr>
        <p:spPr>
          <a:xfrm>
            <a:off x="2592925" y="624110"/>
            <a:ext cx="8911687" cy="191436"/>
          </a:xfrm>
        </p:spPr>
        <p:txBody>
          <a:bodyPr>
            <a:normAutofit fontScale="90000"/>
          </a:bodyPr>
          <a:lstStyle/>
          <a:p>
            <a:endParaRPr lang="pl-PL" dirty="0"/>
          </a:p>
        </p:txBody>
      </p:sp>
      <p:pic>
        <p:nvPicPr>
          <p:cNvPr id="5" name="Symbol zastępczy zawartości 4">
            <a:extLst>
              <a:ext uri="{FF2B5EF4-FFF2-40B4-BE49-F238E27FC236}">
                <a16:creationId xmlns:a16="http://schemas.microsoft.com/office/drawing/2014/main" id="{894B0AD3-63DE-4811-BC77-77EDC30869E3}"/>
              </a:ext>
            </a:extLst>
          </p:cNvPr>
          <p:cNvPicPr>
            <a:picLocks noGrp="1" noChangeAspect="1"/>
          </p:cNvPicPr>
          <p:nvPr>
            <p:ph idx="1"/>
          </p:nvPr>
        </p:nvPicPr>
        <p:blipFill>
          <a:blip r:embed="rId2"/>
          <a:stretch>
            <a:fillRect/>
          </a:stretch>
        </p:blipFill>
        <p:spPr>
          <a:xfrm>
            <a:off x="6246517" y="2264021"/>
            <a:ext cx="5419801" cy="3075422"/>
          </a:xfrm>
        </p:spPr>
      </p:pic>
      <p:pic>
        <p:nvPicPr>
          <p:cNvPr id="7" name="Obraz 6" descr="Obraz zawierający jazda, śnieg, cukier, fala&#10;&#10;Opis wygenerowany automatycznie">
            <a:extLst>
              <a:ext uri="{FF2B5EF4-FFF2-40B4-BE49-F238E27FC236}">
                <a16:creationId xmlns:a16="http://schemas.microsoft.com/office/drawing/2014/main" id="{C7AA25D5-B698-4485-9E7E-D19B794C2B84}"/>
              </a:ext>
            </a:extLst>
          </p:cNvPr>
          <p:cNvPicPr>
            <a:picLocks noChangeAspect="1"/>
          </p:cNvPicPr>
          <p:nvPr/>
        </p:nvPicPr>
        <p:blipFill>
          <a:blip r:embed="rId3"/>
          <a:stretch>
            <a:fillRect/>
          </a:stretch>
        </p:blipFill>
        <p:spPr>
          <a:xfrm>
            <a:off x="2155371" y="1408763"/>
            <a:ext cx="3790113" cy="4737641"/>
          </a:xfrm>
          <a:prstGeom prst="rect">
            <a:avLst/>
          </a:prstGeom>
        </p:spPr>
      </p:pic>
    </p:spTree>
    <p:extLst>
      <p:ext uri="{BB962C8B-B14F-4D97-AF65-F5344CB8AC3E}">
        <p14:creationId xmlns:p14="http://schemas.microsoft.com/office/powerpoint/2010/main" val="119672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A8B120-DAF4-4306-8F7E-5168849AFB60}"/>
              </a:ext>
            </a:extLst>
          </p:cNvPr>
          <p:cNvSpPr>
            <a:spLocks noGrp="1"/>
          </p:cNvSpPr>
          <p:nvPr>
            <p:ph type="title"/>
          </p:nvPr>
        </p:nvSpPr>
        <p:spPr/>
        <p:txBody>
          <a:bodyPr/>
          <a:lstStyle/>
          <a:p>
            <a:r>
              <a:rPr lang="pl-PL" b="1" dirty="0"/>
              <a:t>DOPALACZE NATURALNE:</a:t>
            </a:r>
            <a:br>
              <a:rPr lang="pl-PL" b="1" dirty="0"/>
            </a:br>
            <a:r>
              <a:rPr lang="pl-PL" b="1" dirty="0"/>
              <a:t>MIESZANKI ZIOŁOWE</a:t>
            </a:r>
          </a:p>
        </p:txBody>
      </p:sp>
      <p:sp>
        <p:nvSpPr>
          <p:cNvPr id="3" name="Symbol zastępczy zawartości 2">
            <a:extLst>
              <a:ext uri="{FF2B5EF4-FFF2-40B4-BE49-F238E27FC236}">
                <a16:creationId xmlns:a16="http://schemas.microsoft.com/office/drawing/2014/main" id="{DB0A54EF-A1DA-4470-B6E9-A2EFC76B53BE}"/>
              </a:ext>
            </a:extLst>
          </p:cNvPr>
          <p:cNvSpPr>
            <a:spLocks noGrp="1"/>
          </p:cNvSpPr>
          <p:nvPr>
            <p:ph idx="1"/>
          </p:nvPr>
        </p:nvSpPr>
        <p:spPr/>
        <p:txBody>
          <a:bodyPr>
            <a:normAutofit/>
          </a:bodyPr>
          <a:lstStyle/>
          <a:p>
            <a:r>
              <a:rPr lang="pl-PL" sz="2000" u="sng" dirty="0"/>
              <a:t>Forma: </a:t>
            </a:r>
            <a:r>
              <a:rPr lang="pl-PL" sz="2000" dirty="0"/>
              <a:t>susz roślinny, często aromatyzowany, skręty.</a:t>
            </a:r>
          </a:p>
          <a:p>
            <a:r>
              <a:rPr lang="pl-PL" sz="2000" u="sng" dirty="0"/>
              <a:t>Działanie: </a:t>
            </a:r>
            <a:r>
              <a:rPr lang="pl-PL" sz="2000" dirty="0"/>
              <a:t>efekty jak po zażyciu konopi, w zależności od nastroju i indywidualnych cech organizmu wywołuje stan euforii, stymuluje lub działa uspokajająco i relaksująco.</a:t>
            </a:r>
          </a:p>
          <a:p>
            <a:r>
              <a:rPr lang="pl-PL" sz="2000" u="sng" dirty="0"/>
              <a:t>Skutki: </a:t>
            </a:r>
            <a:r>
              <a:rPr lang="pl-PL" sz="2000" dirty="0"/>
              <a:t>bóle głowy, bóle w okolicy klatki piersiowej, płytki oddech, znużenie, brak chęci do działania, problemy ze skupieniem uwagi, lęki</a:t>
            </a:r>
          </a:p>
        </p:txBody>
      </p:sp>
    </p:spTree>
    <p:extLst>
      <p:ext uri="{BB962C8B-B14F-4D97-AF65-F5344CB8AC3E}">
        <p14:creationId xmlns:p14="http://schemas.microsoft.com/office/powerpoint/2010/main" val="1003661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B7E7BF-1E75-4E46-BF4B-4738B4E2C7E2}"/>
              </a:ext>
            </a:extLst>
          </p:cNvPr>
          <p:cNvSpPr>
            <a:spLocks noGrp="1"/>
          </p:cNvSpPr>
          <p:nvPr>
            <p:ph type="title"/>
          </p:nvPr>
        </p:nvSpPr>
        <p:spPr>
          <a:xfrm>
            <a:off x="2592925" y="624110"/>
            <a:ext cx="8911687" cy="322668"/>
          </a:xfrm>
        </p:spPr>
        <p:txBody>
          <a:bodyPr>
            <a:normAutofit fontScale="90000"/>
          </a:bodyPr>
          <a:lstStyle/>
          <a:p>
            <a:endParaRPr lang="pl-PL" dirty="0"/>
          </a:p>
        </p:txBody>
      </p:sp>
      <p:pic>
        <p:nvPicPr>
          <p:cNvPr id="4" name="Symbol zastępczy zawartości 3">
            <a:extLst>
              <a:ext uri="{FF2B5EF4-FFF2-40B4-BE49-F238E27FC236}">
                <a16:creationId xmlns:a16="http://schemas.microsoft.com/office/drawing/2014/main" id="{2BD09574-8D81-46A9-9724-6CAEC2A37F6C}"/>
              </a:ext>
            </a:extLst>
          </p:cNvPr>
          <p:cNvPicPr>
            <a:picLocks noGrp="1" noChangeAspect="1"/>
          </p:cNvPicPr>
          <p:nvPr>
            <p:ph idx="1"/>
          </p:nvPr>
        </p:nvPicPr>
        <p:blipFill>
          <a:blip r:embed="rId2"/>
          <a:stretch>
            <a:fillRect/>
          </a:stretch>
        </p:blipFill>
        <p:spPr>
          <a:xfrm>
            <a:off x="3298371" y="1523697"/>
            <a:ext cx="6582229" cy="4388153"/>
          </a:xfrm>
          <a:prstGeom prst="rect">
            <a:avLst/>
          </a:prstGeom>
        </p:spPr>
      </p:pic>
    </p:spTree>
    <p:extLst>
      <p:ext uri="{BB962C8B-B14F-4D97-AF65-F5344CB8AC3E}">
        <p14:creationId xmlns:p14="http://schemas.microsoft.com/office/powerpoint/2010/main" val="209027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31A278-8DC3-4707-8E8A-32618C0F8868}"/>
              </a:ext>
            </a:extLst>
          </p:cNvPr>
          <p:cNvSpPr>
            <a:spLocks noGrp="1"/>
          </p:cNvSpPr>
          <p:nvPr>
            <p:ph type="title"/>
          </p:nvPr>
        </p:nvSpPr>
        <p:spPr/>
        <p:txBody>
          <a:bodyPr/>
          <a:lstStyle/>
          <a:p>
            <a:r>
              <a:rPr lang="pl-PL" b="1" dirty="0"/>
              <a:t>SZAŁWIA WIESZCZA</a:t>
            </a:r>
          </a:p>
        </p:txBody>
      </p:sp>
      <p:sp>
        <p:nvSpPr>
          <p:cNvPr id="3" name="Symbol zastępczy zawartości 2">
            <a:extLst>
              <a:ext uri="{FF2B5EF4-FFF2-40B4-BE49-F238E27FC236}">
                <a16:creationId xmlns:a16="http://schemas.microsoft.com/office/drawing/2014/main" id="{ACA82BEE-02C7-4155-A50C-32DBDC920645}"/>
              </a:ext>
            </a:extLst>
          </p:cNvPr>
          <p:cNvSpPr>
            <a:spLocks noGrp="1"/>
          </p:cNvSpPr>
          <p:nvPr>
            <p:ph idx="1"/>
          </p:nvPr>
        </p:nvSpPr>
        <p:spPr/>
        <p:txBody>
          <a:bodyPr>
            <a:normAutofit/>
          </a:bodyPr>
          <a:lstStyle/>
          <a:p>
            <a:pPr marL="0" indent="0">
              <a:buNone/>
            </a:pPr>
            <a:r>
              <a:rPr lang="pl-PL" sz="2000" dirty="0"/>
              <a:t>Roślina o silnym działaniu halucynogennym, w stanie naturalnym występuje w Meksyku na wys. 300 – 1800 </a:t>
            </a:r>
            <a:r>
              <a:rPr lang="pl-PL" sz="2000" dirty="0" err="1"/>
              <a:t>m.n.p.m</a:t>
            </a:r>
            <a:r>
              <a:rPr lang="pl-PL" sz="2000" dirty="0"/>
              <a:t>.</a:t>
            </a:r>
          </a:p>
          <a:p>
            <a:endParaRPr lang="pl-PL" sz="2000" dirty="0"/>
          </a:p>
          <a:p>
            <a:r>
              <a:rPr lang="pl-PL" sz="2000" dirty="0"/>
              <a:t>Forma: susz roślinny, skręty, ekstrakt.</a:t>
            </a:r>
          </a:p>
          <a:p>
            <a:r>
              <a:rPr lang="pl-PL" sz="2000" dirty="0"/>
              <a:t>Działanie: zależy od indywidualnych predyspozycji organizmu, dawki i nastroju. Działa krótko i intensywnie. Najczęściej się ją pali. </a:t>
            </a:r>
          </a:p>
          <a:p>
            <a:r>
              <a:rPr lang="pl-PL" sz="2000" dirty="0"/>
              <a:t>Skutki: ataki szału, koszmarne halucynacje, urojenia, niekontrolowanie swoich czynów, co może spowodować wypadek, uszkodzenie ciała</a:t>
            </a:r>
          </a:p>
        </p:txBody>
      </p:sp>
    </p:spTree>
    <p:extLst>
      <p:ext uri="{BB962C8B-B14F-4D97-AF65-F5344CB8AC3E}">
        <p14:creationId xmlns:p14="http://schemas.microsoft.com/office/powerpoint/2010/main" val="3350066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1020C5-A906-46B8-82B7-B8DE03A8C4ED}"/>
              </a:ext>
            </a:extLst>
          </p:cNvPr>
          <p:cNvSpPr>
            <a:spLocks noGrp="1"/>
          </p:cNvSpPr>
          <p:nvPr>
            <p:ph type="title"/>
          </p:nvPr>
        </p:nvSpPr>
        <p:spPr>
          <a:xfrm>
            <a:off x="2592925" y="624110"/>
            <a:ext cx="8911687" cy="322668"/>
          </a:xfrm>
        </p:spPr>
        <p:txBody>
          <a:bodyPr>
            <a:normAutofit fontScale="90000"/>
          </a:bodyPr>
          <a:lstStyle/>
          <a:p>
            <a:endParaRPr lang="pl-PL" dirty="0"/>
          </a:p>
        </p:txBody>
      </p:sp>
      <p:pic>
        <p:nvPicPr>
          <p:cNvPr id="11" name="Symbol zastępczy zawartości 10" descr="Obraz zawierający tort, czekolada, żywność, część&#10;&#10;Opis wygenerowany automatycznie">
            <a:extLst>
              <a:ext uri="{FF2B5EF4-FFF2-40B4-BE49-F238E27FC236}">
                <a16:creationId xmlns:a16="http://schemas.microsoft.com/office/drawing/2014/main" id="{0EA5FE5E-9F16-4527-85DD-FA7C04361DFC}"/>
              </a:ext>
            </a:extLst>
          </p:cNvPr>
          <p:cNvPicPr>
            <a:picLocks noGrp="1" noChangeAspect="1"/>
          </p:cNvPicPr>
          <p:nvPr>
            <p:ph idx="1"/>
          </p:nvPr>
        </p:nvPicPr>
        <p:blipFill>
          <a:blip r:embed="rId2"/>
          <a:stretch>
            <a:fillRect/>
          </a:stretch>
        </p:blipFill>
        <p:spPr>
          <a:xfrm>
            <a:off x="6704012" y="1852554"/>
            <a:ext cx="4800600" cy="3131457"/>
          </a:xfrm>
        </p:spPr>
      </p:pic>
      <p:pic>
        <p:nvPicPr>
          <p:cNvPr id="13" name="Obraz 12" descr="Obraz zawierający roślina, zewnętrzne, zielony, liść&#10;&#10;Opis wygenerowany automatycznie">
            <a:extLst>
              <a:ext uri="{FF2B5EF4-FFF2-40B4-BE49-F238E27FC236}">
                <a16:creationId xmlns:a16="http://schemas.microsoft.com/office/drawing/2014/main" id="{BDF2DD0C-7E52-42B9-8CD6-DA37182F305F}"/>
              </a:ext>
            </a:extLst>
          </p:cNvPr>
          <p:cNvPicPr>
            <a:picLocks noChangeAspect="1"/>
          </p:cNvPicPr>
          <p:nvPr/>
        </p:nvPicPr>
        <p:blipFill>
          <a:blip r:embed="rId3"/>
          <a:stretch>
            <a:fillRect/>
          </a:stretch>
        </p:blipFill>
        <p:spPr>
          <a:xfrm>
            <a:off x="2305926" y="1852555"/>
            <a:ext cx="3914321" cy="3131457"/>
          </a:xfrm>
          <a:prstGeom prst="rect">
            <a:avLst/>
          </a:prstGeom>
        </p:spPr>
      </p:pic>
    </p:spTree>
    <p:extLst>
      <p:ext uri="{BB962C8B-B14F-4D97-AF65-F5344CB8AC3E}">
        <p14:creationId xmlns:p14="http://schemas.microsoft.com/office/powerpoint/2010/main" val="326272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934D6D-566F-4A79-B63E-FB7D766A4A1A}"/>
              </a:ext>
            </a:extLst>
          </p:cNvPr>
          <p:cNvSpPr>
            <a:spLocks noGrp="1"/>
          </p:cNvSpPr>
          <p:nvPr>
            <p:ph type="title"/>
          </p:nvPr>
        </p:nvSpPr>
        <p:spPr/>
        <p:txBody>
          <a:bodyPr>
            <a:normAutofit/>
          </a:bodyPr>
          <a:lstStyle/>
          <a:p>
            <a:r>
              <a:rPr lang="pl-PL" sz="4400" b="1" dirty="0"/>
              <a:t>FLY AGARIC</a:t>
            </a:r>
          </a:p>
        </p:txBody>
      </p:sp>
      <p:sp>
        <p:nvSpPr>
          <p:cNvPr id="3" name="Symbol zastępczy zawartości 2">
            <a:extLst>
              <a:ext uri="{FF2B5EF4-FFF2-40B4-BE49-F238E27FC236}">
                <a16:creationId xmlns:a16="http://schemas.microsoft.com/office/drawing/2014/main" id="{A8D4CA50-6453-4374-A216-1046FCCFBD47}"/>
              </a:ext>
            </a:extLst>
          </p:cNvPr>
          <p:cNvSpPr>
            <a:spLocks noGrp="1"/>
          </p:cNvSpPr>
          <p:nvPr>
            <p:ph idx="1"/>
          </p:nvPr>
        </p:nvSpPr>
        <p:spPr/>
        <p:txBody>
          <a:bodyPr>
            <a:noAutofit/>
          </a:bodyPr>
          <a:lstStyle/>
          <a:p>
            <a:pPr marL="0" indent="0">
              <a:buNone/>
            </a:pPr>
            <a:r>
              <a:rPr lang="pl-PL" sz="2000" dirty="0"/>
              <a:t>Naturalny środek odurzający, występujący w postaci muchomora plamistego lub czerwonego.</a:t>
            </a:r>
          </a:p>
          <a:p>
            <a:endParaRPr lang="pl-PL" sz="2000" dirty="0"/>
          </a:p>
          <a:p>
            <a:r>
              <a:rPr lang="pl-PL" sz="2000" u="sng" dirty="0"/>
              <a:t>Forma: </a:t>
            </a:r>
            <a:r>
              <a:rPr lang="pl-PL" sz="2000" dirty="0"/>
              <a:t>susz z grzyba kapelusza, wywar ze świeżych lub wysuszonych owocników.</a:t>
            </a:r>
          </a:p>
          <a:p>
            <a:r>
              <a:rPr lang="pl-PL" sz="2000" u="sng" dirty="0"/>
              <a:t>Działanie i skutki: </a:t>
            </a:r>
            <a:r>
              <a:rPr lang="pl-PL" sz="2000" dirty="0"/>
              <a:t>stan odurzenia, nadmierna gadatliwość, wesoły nastrój, dobre samopoczucie, halucynacje, uspokojenie, przygnębienie, szał, pobudzenie psychomotoryczne, rozdrażnienie, wściekłość, nadwrażliwość sensoryczna, osłabienie, zmęczenie, zaburzenia równowagi, pocenie się, zawroty głowy, nudności, gorączka, zaczerwienienie skóry, suchość jamy ustnej.</a:t>
            </a:r>
          </a:p>
        </p:txBody>
      </p:sp>
    </p:spTree>
    <p:extLst>
      <p:ext uri="{BB962C8B-B14F-4D97-AF65-F5344CB8AC3E}">
        <p14:creationId xmlns:p14="http://schemas.microsoft.com/office/powerpoint/2010/main" val="71977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258C3B-003C-488A-B1E6-AC9C81EC6679}"/>
              </a:ext>
            </a:extLst>
          </p:cNvPr>
          <p:cNvSpPr>
            <a:spLocks noGrp="1"/>
          </p:cNvSpPr>
          <p:nvPr>
            <p:ph type="title"/>
          </p:nvPr>
        </p:nvSpPr>
        <p:spPr>
          <a:xfrm>
            <a:off x="2592925" y="624110"/>
            <a:ext cx="8911687" cy="551547"/>
          </a:xfrm>
        </p:spPr>
        <p:txBody>
          <a:bodyPr>
            <a:normAutofit fontScale="90000"/>
          </a:bodyPr>
          <a:lstStyle/>
          <a:p>
            <a:endParaRPr lang="pl-PL" dirty="0"/>
          </a:p>
        </p:txBody>
      </p:sp>
      <p:pic>
        <p:nvPicPr>
          <p:cNvPr id="4" name="Symbol zastępczy zawartości 3">
            <a:extLst>
              <a:ext uri="{FF2B5EF4-FFF2-40B4-BE49-F238E27FC236}">
                <a16:creationId xmlns:a16="http://schemas.microsoft.com/office/drawing/2014/main" id="{4C5CD501-598D-4AAA-96B9-8F34DD2A5A00}"/>
              </a:ext>
            </a:extLst>
          </p:cNvPr>
          <p:cNvPicPr>
            <a:picLocks noGrp="1" noChangeAspect="1"/>
          </p:cNvPicPr>
          <p:nvPr>
            <p:ph idx="1"/>
          </p:nvPr>
        </p:nvPicPr>
        <p:blipFill>
          <a:blip r:embed="rId2"/>
          <a:stretch>
            <a:fillRect/>
          </a:stretch>
        </p:blipFill>
        <p:spPr>
          <a:xfrm>
            <a:off x="3249386" y="1175657"/>
            <a:ext cx="6972300" cy="4648202"/>
          </a:xfrm>
          <a:prstGeom prst="rect">
            <a:avLst/>
          </a:prstGeom>
        </p:spPr>
      </p:pic>
    </p:spTree>
    <p:extLst>
      <p:ext uri="{BB962C8B-B14F-4D97-AF65-F5344CB8AC3E}">
        <p14:creationId xmlns:p14="http://schemas.microsoft.com/office/powerpoint/2010/main" val="4899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68F2C0-9E0A-4A1A-9421-11D3A661D961}"/>
              </a:ext>
            </a:extLst>
          </p:cNvPr>
          <p:cNvSpPr>
            <a:spLocks noGrp="1"/>
          </p:cNvSpPr>
          <p:nvPr>
            <p:ph type="title"/>
          </p:nvPr>
        </p:nvSpPr>
        <p:spPr/>
        <p:txBody>
          <a:bodyPr/>
          <a:lstStyle/>
          <a:p>
            <a:r>
              <a:rPr lang="pl-PL" b="1" dirty="0"/>
              <a:t>Co to są dopalacze?</a:t>
            </a:r>
          </a:p>
        </p:txBody>
      </p:sp>
      <p:sp>
        <p:nvSpPr>
          <p:cNvPr id="3" name="Symbol zastępczy zawartości 2">
            <a:extLst>
              <a:ext uri="{FF2B5EF4-FFF2-40B4-BE49-F238E27FC236}">
                <a16:creationId xmlns:a16="http://schemas.microsoft.com/office/drawing/2014/main" id="{A19C8F63-0CFF-4B1E-B4CA-8E683D6213D5}"/>
              </a:ext>
            </a:extLst>
          </p:cNvPr>
          <p:cNvSpPr>
            <a:spLocks noGrp="1"/>
          </p:cNvSpPr>
          <p:nvPr>
            <p:ph idx="1"/>
          </p:nvPr>
        </p:nvSpPr>
        <p:spPr/>
        <p:txBody>
          <a:bodyPr>
            <a:normAutofit/>
          </a:bodyPr>
          <a:lstStyle/>
          <a:p>
            <a:r>
              <a:rPr lang="pl-PL" sz="2000" dirty="0"/>
              <a:t>Substancje o działaniu psychoaktywnym zażywane w celu wywołania efektu odpowiadającego zażyciu narkotyków. </a:t>
            </a:r>
          </a:p>
          <a:p>
            <a:endParaRPr lang="pl-PL" sz="2000" dirty="0"/>
          </a:p>
          <a:p>
            <a:r>
              <a:rPr lang="pl-PL" sz="2000" dirty="0"/>
              <a:t>Wytwarzane są pod postacią proszków, mieszanin ziół, wyciągów, kapsułek i tabletek. Zaczynają działać już nawet po 1-5 minutach od zażycia, a efekt ich działania, w zależności od rodzaju, utrzymuje się od 30 minut do nawet 20 godzin.</a:t>
            </a:r>
          </a:p>
        </p:txBody>
      </p:sp>
    </p:spTree>
    <p:extLst>
      <p:ext uri="{BB962C8B-B14F-4D97-AF65-F5344CB8AC3E}">
        <p14:creationId xmlns:p14="http://schemas.microsoft.com/office/powerpoint/2010/main" val="1253475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1589A8-2B9C-48F3-8890-BF035D7E6E5C}"/>
              </a:ext>
            </a:extLst>
          </p:cNvPr>
          <p:cNvSpPr>
            <a:spLocks noGrp="1"/>
          </p:cNvSpPr>
          <p:nvPr>
            <p:ph type="title"/>
          </p:nvPr>
        </p:nvSpPr>
        <p:spPr/>
        <p:txBody>
          <a:bodyPr/>
          <a:lstStyle/>
          <a:p>
            <a:r>
              <a:rPr lang="pl-PL" b="1" dirty="0"/>
              <a:t>KRATOM</a:t>
            </a:r>
          </a:p>
        </p:txBody>
      </p:sp>
      <p:sp>
        <p:nvSpPr>
          <p:cNvPr id="3" name="Symbol zastępczy zawartości 2">
            <a:extLst>
              <a:ext uri="{FF2B5EF4-FFF2-40B4-BE49-F238E27FC236}">
                <a16:creationId xmlns:a16="http://schemas.microsoft.com/office/drawing/2014/main" id="{D2CA7EDD-0931-4D7B-AD0A-2D83E7FEC45F}"/>
              </a:ext>
            </a:extLst>
          </p:cNvPr>
          <p:cNvSpPr>
            <a:spLocks noGrp="1"/>
          </p:cNvSpPr>
          <p:nvPr>
            <p:ph idx="1"/>
          </p:nvPr>
        </p:nvSpPr>
        <p:spPr/>
        <p:txBody>
          <a:bodyPr>
            <a:noAutofit/>
          </a:bodyPr>
          <a:lstStyle/>
          <a:p>
            <a:pPr marL="0" indent="0">
              <a:buNone/>
            </a:pPr>
            <a:r>
              <a:rPr lang="pl-PL" sz="2000" dirty="0"/>
              <a:t>Nazwa drzewa liściastego </a:t>
            </a:r>
            <a:r>
              <a:rPr lang="pl-PL" sz="2000" dirty="0" err="1"/>
              <a:t>Mitragyna</a:t>
            </a:r>
            <a:r>
              <a:rPr lang="pl-PL" sz="2000" dirty="0"/>
              <a:t> </a:t>
            </a:r>
            <a:r>
              <a:rPr lang="pl-PL" sz="2000" dirty="0" err="1"/>
              <a:t>Speciosa</a:t>
            </a:r>
            <a:r>
              <a:rPr lang="pl-PL" sz="2000" dirty="0"/>
              <a:t>. Uważany za łagodniejszą formę opium pomimo 30 x silniejszego działania.</a:t>
            </a:r>
          </a:p>
          <a:p>
            <a:endParaRPr lang="pl-PL" sz="2000" dirty="0"/>
          </a:p>
          <a:p>
            <a:r>
              <a:rPr lang="pl-PL" sz="2000" u="sng" dirty="0"/>
              <a:t>Forma: </a:t>
            </a:r>
            <a:r>
              <a:rPr lang="pl-PL" sz="2000" dirty="0"/>
              <a:t>susz z liści albo brunatny, sproszkowany ekstrakt z liści w formie kapsułek</a:t>
            </a:r>
          </a:p>
          <a:p>
            <a:r>
              <a:rPr lang="pl-PL" sz="2000" u="sng" dirty="0"/>
              <a:t>Działanie: </a:t>
            </a:r>
            <a:r>
              <a:rPr lang="pl-PL" sz="2000" dirty="0"/>
              <a:t>wpływa stymulująco i depresyjnie na OUN. W małych dawkach działa pobudzająco, w większych prowadzi do euforii, błogostanu, wreszcie do senności.</a:t>
            </a:r>
          </a:p>
          <a:p>
            <a:r>
              <a:rPr lang="pl-PL" sz="2000" u="sng" dirty="0"/>
              <a:t>Skutki: </a:t>
            </a:r>
            <a:r>
              <a:rPr lang="pl-PL" sz="2000" dirty="0"/>
              <a:t>wymioty, wpływa na perystaltykę jelit, może powodować brązowienie skóry, obniża sprawność psychomotoryczną, uzależnia</a:t>
            </a:r>
          </a:p>
        </p:txBody>
      </p:sp>
    </p:spTree>
    <p:extLst>
      <p:ext uri="{BB962C8B-B14F-4D97-AF65-F5344CB8AC3E}">
        <p14:creationId xmlns:p14="http://schemas.microsoft.com/office/powerpoint/2010/main" val="1706211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72EC6D-04FD-4DF5-99CD-C865224E37C2}"/>
              </a:ext>
            </a:extLst>
          </p:cNvPr>
          <p:cNvSpPr>
            <a:spLocks noGrp="1"/>
          </p:cNvSpPr>
          <p:nvPr>
            <p:ph type="title"/>
          </p:nvPr>
        </p:nvSpPr>
        <p:spPr>
          <a:xfrm>
            <a:off x="2592925" y="624110"/>
            <a:ext cx="8911687" cy="322668"/>
          </a:xfrm>
        </p:spPr>
        <p:txBody>
          <a:bodyPr>
            <a:normAutofit fontScale="90000"/>
          </a:bodyPr>
          <a:lstStyle/>
          <a:p>
            <a:endParaRPr lang="pl-PL" dirty="0"/>
          </a:p>
        </p:txBody>
      </p:sp>
      <p:pic>
        <p:nvPicPr>
          <p:cNvPr id="5" name="Symbol zastępczy zawartości 4" descr="Obraz zawierający zewnętrzne, trawa, drzewo, zielony&#10;&#10;Opis wygenerowany automatycznie">
            <a:extLst>
              <a:ext uri="{FF2B5EF4-FFF2-40B4-BE49-F238E27FC236}">
                <a16:creationId xmlns:a16="http://schemas.microsoft.com/office/drawing/2014/main" id="{E07E27A3-FD80-4037-9C9A-36CE205D5519}"/>
              </a:ext>
            </a:extLst>
          </p:cNvPr>
          <p:cNvPicPr>
            <a:picLocks noGrp="1" noChangeAspect="1"/>
          </p:cNvPicPr>
          <p:nvPr>
            <p:ph idx="1"/>
          </p:nvPr>
        </p:nvPicPr>
        <p:blipFill>
          <a:blip r:embed="rId2"/>
          <a:stretch>
            <a:fillRect/>
          </a:stretch>
        </p:blipFill>
        <p:spPr>
          <a:xfrm>
            <a:off x="1449397" y="1878643"/>
            <a:ext cx="4410757" cy="3316889"/>
          </a:xfrm>
        </p:spPr>
      </p:pic>
      <p:pic>
        <p:nvPicPr>
          <p:cNvPr id="7" name="Obraz 6" descr="Obraz zawierający stół, talerz, żywność, siedzi&#10;&#10;Opis wygenerowany automatycznie">
            <a:extLst>
              <a:ext uri="{FF2B5EF4-FFF2-40B4-BE49-F238E27FC236}">
                <a16:creationId xmlns:a16="http://schemas.microsoft.com/office/drawing/2014/main" id="{9F02184C-46C8-4A72-892A-525E49547DA3}"/>
              </a:ext>
            </a:extLst>
          </p:cNvPr>
          <p:cNvPicPr>
            <a:picLocks noChangeAspect="1"/>
          </p:cNvPicPr>
          <p:nvPr/>
        </p:nvPicPr>
        <p:blipFill>
          <a:blip r:embed="rId3"/>
          <a:stretch>
            <a:fillRect/>
          </a:stretch>
        </p:blipFill>
        <p:spPr>
          <a:xfrm>
            <a:off x="5927271" y="1878643"/>
            <a:ext cx="5889171" cy="3316889"/>
          </a:xfrm>
          <a:prstGeom prst="rect">
            <a:avLst/>
          </a:prstGeom>
        </p:spPr>
      </p:pic>
    </p:spTree>
    <p:extLst>
      <p:ext uri="{BB962C8B-B14F-4D97-AF65-F5344CB8AC3E}">
        <p14:creationId xmlns:p14="http://schemas.microsoft.com/office/powerpoint/2010/main" val="242138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00C844-93BF-4918-A9BA-64FBFA95A15E}"/>
              </a:ext>
            </a:extLst>
          </p:cNvPr>
          <p:cNvSpPr>
            <a:spLocks noGrp="1"/>
          </p:cNvSpPr>
          <p:nvPr>
            <p:ph type="title"/>
          </p:nvPr>
        </p:nvSpPr>
        <p:spPr/>
        <p:txBody>
          <a:bodyPr/>
          <a:lstStyle/>
          <a:p>
            <a:r>
              <a:rPr lang="pl-PL" b="1" dirty="0"/>
              <a:t>ARGYREIA NERVOSA- POWÓJ HAWAJSKI</a:t>
            </a:r>
          </a:p>
        </p:txBody>
      </p:sp>
      <p:sp>
        <p:nvSpPr>
          <p:cNvPr id="3" name="Symbol zastępczy zawartości 2">
            <a:extLst>
              <a:ext uri="{FF2B5EF4-FFF2-40B4-BE49-F238E27FC236}">
                <a16:creationId xmlns:a16="http://schemas.microsoft.com/office/drawing/2014/main" id="{D187AB2D-A932-45B5-896B-5BE254190BB2}"/>
              </a:ext>
            </a:extLst>
          </p:cNvPr>
          <p:cNvSpPr>
            <a:spLocks noGrp="1"/>
          </p:cNvSpPr>
          <p:nvPr>
            <p:ph idx="1"/>
          </p:nvPr>
        </p:nvSpPr>
        <p:spPr/>
        <p:txBody>
          <a:bodyPr>
            <a:normAutofit/>
          </a:bodyPr>
          <a:lstStyle/>
          <a:p>
            <a:r>
              <a:rPr lang="pl-PL" sz="2000" u="sng" dirty="0"/>
              <a:t>Forma: </a:t>
            </a:r>
            <a:r>
              <a:rPr lang="pl-PL" sz="2000" dirty="0"/>
              <a:t>pnącze z liśćmi o kształcie sercowatym o długości 5cm, pokrytymi srebrzystymi włoskami. Kwiaty czerwone o długości 1-1,5cm. Nasiona twarde, koloru brązowego, o średnicy około 5mm.</a:t>
            </a:r>
          </a:p>
          <a:p>
            <a:r>
              <a:rPr lang="pl-PL" sz="2000" u="sng" dirty="0"/>
              <a:t>Działanie: </a:t>
            </a:r>
            <a:r>
              <a:rPr lang="pl-PL" sz="2000" dirty="0"/>
              <a:t>jeden z psychodelików, stosowany w Meksyku. </a:t>
            </a:r>
          </a:p>
          <a:p>
            <a:r>
              <a:rPr lang="pl-PL" sz="2000" u="sng" dirty="0"/>
              <a:t>Skutki: </a:t>
            </a:r>
            <a:r>
              <a:rPr lang="pl-PL" sz="2000" dirty="0"/>
              <a:t>daje poczucie specyficznej właściwości widzenia przez skórę, pod strukturę tkanek, powoduje nadwrażliwość na światło, halucynacje wzrokowe i słuchowe, uspokojenie lub pobudzenie i euforię, bezsenność, głębokie refleksje, przygnębienie. Mogą pojawić się wymioty, biegunka, skurcze i ból brzucha, trudności w oddychaniu.</a:t>
            </a:r>
          </a:p>
        </p:txBody>
      </p:sp>
    </p:spTree>
    <p:extLst>
      <p:ext uri="{BB962C8B-B14F-4D97-AF65-F5344CB8AC3E}">
        <p14:creationId xmlns:p14="http://schemas.microsoft.com/office/powerpoint/2010/main" val="277140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961720-A1CB-408D-BC00-649CA66F6B9C}"/>
              </a:ext>
            </a:extLst>
          </p:cNvPr>
          <p:cNvSpPr>
            <a:spLocks noGrp="1"/>
          </p:cNvSpPr>
          <p:nvPr>
            <p:ph type="title"/>
          </p:nvPr>
        </p:nvSpPr>
        <p:spPr>
          <a:xfrm>
            <a:off x="2592925" y="624110"/>
            <a:ext cx="8911687" cy="322668"/>
          </a:xfrm>
        </p:spPr>
        <p:txBody>
          <a:bodyPr>
            <a:normAutofit fontScale="90000"/>
          </a:bodyPr>
          <a:lstStyle/>
          <a:p>
            <a:endParaRPr lang="pl-PL" dirty="0"/>
          </a:p>
        </p:txBody>
      </p:sp>
      <p:pic>
        <p:nvPicPr>
          <p:cNvPr id="5" name="Symbol zastępczy zawartości 4" descr="Obraz zawierający roślina, zewnętrzne, drzewo, trawa&#10;&#10;Opis wygenerowany automatycznie">
            <a:extLst>
              <a:ext uri="{FF2B5EF4-FFF2-40B4-BE49-F238E27FC236}">
                <a16:creationId xmlns:a16="http://schemas.microsoft.com/office/drawing/2014/main" id="{4FFC585E-1F88-4BCD-8401-95BB668A228C}"/>
              </a:ext>
            </a:extLst>
          </p:cNvPr>
          <p:cNvPicPr>
            <a:picLocks noGrp="1" noChangeAspect="1"/>
          </p:cNvPicPr>
          <p:nvPr>
            <p:ph idx="1"/>
          </p:nvPr>
        </p:nvPicPr>
        <p:blipFill>
          <a:blip r:embed="rId2"/>
          <a:stretch>
            <a:fillRect/>
          </a:stretch>
        </p:blipFill>
        <p:spPr>
          <a:xfrm>
            <a:off x="1143939" y="1561769"/>
            <a:ext cx="5372033" cy="3734461"/>
          </a:xfrm>
        </p:spPr>
      </p:pic>
      <p:pic>
        <p:nvPicPr>
          <p:cNvPr id="7" name="Obraz 6" descr="Obraz zawierający słoń, ulica, owoce, grupa&#10;&#10;Opis wygenerowany automatycznie">
            <a:extLst>
              <a:ext uri="{FF2B5EF4-FFF2-40B4-BE49-F238E27FC236}">
                <a16:creationId xmlns:a16="http://schemas.microsoft.com/office/drawing/2014/main" id="{F7C5C1EF-214B-4B49-B610-A12340923678}"/>
              </a:ext>
            </a:extLst>
          </p:cNvPr>
          <p:cNvPicPr>
            <a:picLocks noChangeAspect="1"/>
          </p:cNvPicPr>
          <p:nvPr/>
        </p:nvPicPr>
        <p:blipFill>
          <a:blip r:embed="rId3"/>
          <a:stretch>
            <a:fillRect/>
          </a:stretch>
        </p:blipFill>
        <p:spPr>
          <a:xfrm>
            <a:off x="6576205" y="1714501"/>
            <a:ext cx="4928407" cy="3660430"/>
          </a:xfrm>
          <a:prstGeom prst="rect">
            <a:avLst/>
          </a:prstGeom>
        </p:spPr>
      </p:pic>
    </p:spTree>
    <p:extLst>
      <p:ext uri="{BB962C8B-B14F-4D97-AF65-F5344CB8AC3E}">
        <p14:creationId xmlns:p14="http://schemas.microsoft.com/office/powerpoint/2010/main" val="3106722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9F605C-F94E-4DE3-A044-AF3CCF61124C}"/>
              </a:ext>
            </a:extLst>
          </p:cNvPr>
          <p:cNvSpPr>
            <a:spLocks noGrp="1"/>
          </p:cNvSpPr>
          <p:nvPr>
            <p:ph type="title"/>
          </p:nvPr>
        </p:nvSpPr>
        <p:spPr/>
        <p:txBody>
          <a:bodyPr/>
          <a:lstStyle/>
          <a:p>
            <a:r>
              <a:rPr lang="pl-PL" b="1" dirty="0"/>
              <a:t>LION- LWI OGON, LWIE UCHO</a:t>
            </a:r>
          </a:p>
        </p:txBody>
      </p:sp>
      <p:sp>
        <p:nvSpPr>
          <p:cNvPr id="3" name="Symbol zastępczy zawartości 2">
            <a:extLst>
              <a:ext uri="{FF2B5EF4-FFF2-40B4-BE49-F238E27FC236}">
                <a16:creationId xmlns:a16="http://schemas.microsoft.com/office/drawing/2014/main" id="{71E2CCE4-4C2C-4814-BA36-F238A2A4C4A3}"/>
              </a:ext>
            </a:extLst>
          </p:cNvPr>
          <p:cNvSpPr>
            <a:spLocks noGrp="1"/>
          </p:cNvSpPr>
          <p:nvPr>
            <p:ph idx="1"/>
          </p:nvPr>
        </p:nvSpPr>
        <p:spPr/>
        <p:txBody>
          <a:bodyPr>
            <a:normAutofit/>
          </a:bodyPr>
          <a:lstStyle/>
          <a:p>
            <a:pPr marL="0" indent="0">
              <a:buNone/>
            </a:pPr>
            <a:r>
              <a:rPr lang="pl-PL" sz="2000" dirty="0"/>
              <a:t>Roślina występująca w Południowej i Wschodniej Afryce. Zwana „dziką </a:t>
            </a:r>
            <a:r>
              <a:rPr lang="pl-PL" sz="2000" dirty="0" err="1"/>
              <a:t>daggą</a:t>
            </a:r>
            <a:r>
              <a:rPr lang="pl-PL" sz="2000" dirty="0"/>
              <a:t>”. Używana zamiast konopi indyjskich. </a:t>
            </a:r>
          </a:p>
          <a:p>
            <a:endParaRPr lang="pl-PL" sz="2000" dirty="0"/>
          </a:p>
          <a:p>
            <a:r>
              <a:rPr lang="pl-PL" sz="2000" u="sng" dirty="0"/>
              <a:t>Forma: </a:t>
            </a:r>
            <a:r>
              <a:rPr lang="pl-PL" sz="2000" dirty="0"/>
              <a:t>susz lub ekstrakt z liści lub kwiatów, jest składnikiem mieszanek ziołowych.</a:t>
            </a:r>
          </a:p>
          <a:p>
            <a:r>
              <a:rPr lang="pl-PL" sz="2000" u="sng" dirty="0"/>
              <a:t>Działanie: </a:t>
            </a:r>
            <a:r>
              <a:rPr lang="pl-PL" sz="2000" dirty="0"/>
              <a:t>Dym, który powstaje podczas palenia wywołuje euforię, czasami senność i empatię.</a:t>
            </a:r>
          </a:p>
          <a:p>
            <a:r>
              <a:rPr lang="pl-PL" sz="2000" u="sng" dirty="0"/>
              <a:t>Skutki: </a:t>
            </a:r>
            <a:r>
              <a:rPr lang="pl-PL" sz="2000" dirty="0"/>
              <a:t>zaburzenia świadomości i percepcji, wpływa na zdolność kierowania pojazdami. Powoduje nudności i wymioty</a:t>
            </a:r>
          </a:p>
        </p:txBody>
      </p:sp>
    </p:spTree>
    <p:extLst>
      <p:ext uri="{BB962C8B-B14F-4D97-AF65-F5344CB8AC3E}">
        <p14:creationId xmlns:p14="http://schemas.microsoft.com/office/powerpoint/2010/main" val="281381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5C4684-D723-4285-8FE5-742E0B015351}"/>
              </a:ext>
            </a:extLst>
          </p:cNvPr>
          <p:cNvSpPr>
            <a:spLocks noGrp="1"/>
          </p:cNvSpPr>
          <p:nvPr>
            <p:ph type="title"/>
          </p:nvPr>
        </p:nvSpPr>
        <p:spPr>
          <a:xfrm>
            <a:off x="2592925" y="624110"/>
            <a:ext cx="8911687" cy="322668"/>
          </a:xfrm>
        </p:spPr>
        <p:txBody>
          <a:bodyPr>
            <a:normAutofit fontScale="90000"/>
          </a:bodyPr>
          <a:lstStyle/>
          <a:p>
            <a:endParaRPr lang="pl-PL" dirty="0"/>
          </a:p>
        </p:txBody>
      </p:sp>
      <p:pic>
        <p:nvPicPr>
          <p:cNvPr id="4" name="Symbol zastępczy zawartości 3">
            <a:extLst>
              <a:ext uri="{FF2B5EF4-FFF2-40B4-BE49-F238E27FC236}">
                <a16:creationId xmlns:a16="http://schemas.microsoft.com/office/drawing/2014/main" id="{19D0BB02-95FF-4F04-94C1-E65B0077FB88}"/>
              </a:ext>
            </a:extLst>
          </p:cNvPr>
          <p:cNvPicPr>
            <a:picLocks noGrp="1" noChangeAspect="1"/>
          </p:cNvPicPr>
          <p:nvPr>
            <p:ph idx="1"/>
          </p:nvPr>
        </p:nvPicPr>
        <p:blipFill>
          <a:blip r:embed="rId2"/>
          <a:stretch>
            <a:fillRect/>
          </a:stretch>
        </p:blipFill>
        <p:spPr>
          <a:xfrm>
            <a:off x="1209268" y="1567690"/>
            <a:ext cx="5832724" cy="3886053"/>
          </a:xfrm>
          <a:prstGeom prst="rect">
            <a:avLst/>
          </a:prstGeom>
        </p:spPr>
      </p:pic>
      <p:pic>
        <p:nvPicPr>
          <p:cNvPr id="6" name="Obraz 5">
            <a:extLst>
              <a:ext uri="{FF2B5EF4-FFF2-40B4-BE49-F238E27FC236}">
                <a16:creationId xmlns:a16="http://schemas.microsoft.com/office/drawing/2014/main" id="{ED8425B7-A379-4E5A-9603-9ADBDAEE631C}"/>
              </a:ext>
            </a:extLst>
          </p:cNvPr>
          <p:cNvPicPr>
            <a:picLocks noChangeAspect="1"/>
          </p:cNvPicPr>
          <p:nvPr/>
        </p:nvPicPr>
        <p:blipFill>
          <a:blip r:embed="rId3"/>
          <a:stretch>
            <a:fillRect/>
          </a:stretch>
        </p:blipFill>
        <p:spPr>
          <a:xfrm>
            <a:off x="7231497" y="1476839"/>
            <a:ext cx="4525074" cy="4525074"/>
          </a:xfrm>
          <a:prstGeom prst="rect">
            <a:avLst/>
          </a:prstGeom>
        </p:spPr>
      </p:pic>
    </p:spTree>
    <p:extLst>
      <p:ext uri="{BB962C8B-B14F-4D97-AF65-F5344CB8AC3E}">
        <p14:creationId xmlns:p14="http://schemas.microsoft.com/office/powerpoint/2010/main" val="297632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AF4D4C-1168-4617-9DC3-5D0E69591289}"/>
              </a:ext>
            </a:extLst>
          </p:cNvPr>
          <p:cNvSpPr>
            <a:spLocks noGrp="1"/>
          </p:cNvSpPr>
          <p:nvPr>
            <p:ph type="title"/>
          </p:nvPr>
        </p:nvSpPr>
        <p:spPr/>
        <p:txBody>
          <a:bodyPr/>
          <a:lstStyle/>
          <a:p>
            <a:r>
              <a:rPr lang="pl-PL" b="1" dirty="0"/>
              <a:t>NIEBEZPIECZEŃSTWA ZWIĄZANE Z DOPALACZAMI</a:t>
            </a:r>
          </a:p>
        </p:txBody>
      </p:sp>
      <p:sp>
        <p:nvSpPr>
          <p:cNvPr id="3" name="Symbol zastępczy zawartości 2">
            <a:extLst>
              <a:ext uri="{FF2B5EF4-FFF2-40B4-BE49-F238E27FC236}">
                <a16:creationId xmlns:a16="http://schemas.microsoft.com/office/drawing/2014/main" id="{490867C1-3F0F-4DDC-9306-187CB66E371E}"/>
              </a:ext>
            </a:extLst>
          </p:cNvPr>
          <p:cNvSpPr>
            <a:spLocks noGrp="1"/>
          </p:cNvSpPr>
          <p:nvPr>
            <p:ph idx="1"/>
          </p:nvPr>
        </p:nvSpPr>
        <p:spPr>
          <a:xfrm>
            <a:off x="2589212" y="1791729"/>
            <a:ext cx="8915400" cy="4819135"/>
          </a:xfrm>
        </p:spPr>
        <p:txBody>
          <a:bodyPr>
            <a:noAutofit/>
          </a:bodyPr>
          <a:lstStyle/>
          <a:p>
            <a:r>
              <a:rPr lang="pl-PL" sz="2000" dirty="0"/>
              <a:t>1. Niejednorodność (te same dopalacze potrafią mieć odmienny skład chemiczny!)</a:t>
            </a:r>
          </a:p>
          <a:p>
            <a:r>
              <a:rPr lang="pl-PL" sz="2000" dirty="0"/>
              <a:t>2. Zatrucie organizmu nieznaną substancją chemiczną (produkcja odbywa się w nieodpowiednich warunkach, w badanych próbach znajduje się wiele zanieczyszczeń i pół-produktów)</a:t>
            </a:r>
          </a:p>
          <a:p>
            <a:r>
              <a:rPr lang="pl-PL" sz="2000" dirty="0"/>
              <a:t>3. Niebezpieczne efekty uboczne (do produkcji dopalaczy stosowane są: kleje, rozpuszczalniki, farby)</a:t>
            </a:r>
          </a:p>
          <a:p>
            <a:r>
              <a:rPr lang="pl-PL" sz="2000" dirty="0"/>
              <a:t>4. Nieokreślona dawka (stężenie substancji powodujących efekt narkotyczny może być wielokrotnie wyższe niż w klasycznych narkotykach, co ułatwia przedawkowanie)</a:t>
            </a:r>
          </a:p>
          <a:p>
            <a:r>
              <a:rPr lang="pl-PL" sz="2000" dirty="0"/>
              <a:t>5. Długotrwałe zniszczenia w organizmie (przyjmowanie toksyn nie jest zdrowe, nawet jednorazowo - odkładają się one w ciele i mogą powodować nieprzyjemne dolegliwości i choroby w niedługim czasie</a:t>
            </a:r>
          </a:p>
        </p:txBody>
      </p:sp>
    </p:spTree>
    <p:extLst>
      <p:ext uri="{BB962C8B-B14F-4D97-AF65-F5344CB8AC3E}">
        <p14:creationId xmlns:p14="http://schemas.microsoft.com/office/powerpoint/2010/main" val="284614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97C17B-FECE-4716-AE40-E9937C247355}"/>
              </a:ext>
            </a:extLst>
          </p:cNvPr>
          <p:cNvSpPr>
            <a:spLocks noGrp="1"/>
          </p:cNvSpPr>
          <p:nvPr>
            <p:ph type="title"/>
          </p:nvPr>
        </p:nvSpPr>
        <p:spPr/>
        <p:txBody>
          <a:bodyPr/>
          <a:lstStyle/>
          <a:p>
            <a:r>
              <a:rPr lang="pl-PL" b="1" dirty="0"/>
              <a:t>Skład dopalaczy:</a:t>
            </a:r>
          </a:p>
        </p:txBody>
      </p:sp>
      <p:sp>
        <p:nvSpPr>
          <p:cNvPr id="3" name="Symbol zastępczy zawartości 2">
            <a:extLst>
              <a:ext uri="{FF2B5EF4-FFF2-40B4-BE49-F238E27FC236}">
                <a16:creationId xmlns:a16="http://schemas.microsoft.com/office/drawing/2014/main" id="{0F13A469-65AC-4A84-92D6-1FAB8898DCF2}"/>
              </a:ext>
            </a:extLst>
          </p:cNvPr>
          <p:cNvSpPr>
            <a:spLocks noGrp="1"/>
          </p:cNvSpPr>
          <p:nvPr>
            <p:ph idx="1"/>
          </p:nvPr>
        </p:nvSpPr>
        <p:spPr/>
        <p:txBody>
          <a:bodyPr>
            <a:normAutofit/>
          </a:bodyPr>
          <a:lstStyle/>
          <a:p>
            <a:r>
              <a:rPr lang="pl-PL" sz="2000" dirty="0"/>
              <a:t>Dopalacze zawierają w swoim składzie substancje takie jak </a:t>
            </a:r>
            <a:r>
              <a:rPr lang="pl-PL" sz="2000" dirty="0" err="1"/>
              <a:t>mefedron</a:t>
            </a:r>
            <a:r>
              <a:rPr lang="pl-PL" sz="2000" dirty="0"/>
              <a:t>, </a:t>
            </a:r>
            <a:r>
              <a:rPr lang="pl-PL" sz="2000" dirty="0" err="1"/>
              <a:t>kannabinoidy</a:t>
            </a:r>
            <a:r>
              <a:rPr lang="pl-PL" sz="2000" dirty="0"/>
              <a:t>, </a:t>
            </a:r>
            <a:r>
              <a:rPr lang="pl-PL" sz="2000" dirty="0" err="1"/>
              <a:t>katynony</a:t>
            </a:r>
            <a:r>
              <a:rPr lang="pl-PL" sz="2000" dirty="0"/>
              <a:t> (udają amfetaminę) i syntetyczne </a:t>
            </a:r>
            <a:r>
              <a:rPr lang="pl-PL" sz="2000" dirty="0" err="1"/>
              <a:t>opioidy</a:t>
            </a:r>
            <a:r>
              <a:rPr lang="pl-PL" sz="2000" dirty="0"/>
              <a:t>. </a:t>
            </a:r>
          </a:p>
          <a:p>
            <a:r>
              <a:rPr lang="pl-PL" sz="2000" dirty="0"/>
              <a:t>Najczęściej jest tak, że jeden dopalacz zawiera w sobie związki pochodzące nie z jednej, a nawet kilkunastu roślin! A ponieważ każda z nich może (i zwykle ma) po kilka substancji o działaniu psychoaktywnym, alkaloidy, nietrudno sobie wyobrazić, jak działa taki dopalacz. Po spożyciu takiej piorunującej mieszanki pojawia się nadwrażliwość zmysłowa, zmienne nastroje, charakteryzujące się nagłym przejściem od euforii do depresji, omamy.</a:t>
            </a:r>
          </a:p>
        </p:txBody>
      </p:sp>
    </p:spTree>
    <p:extLst>
      <p:ext uri="{BB962C8B-B14F-4D97-AF65-F5344CB8AC3E}">
        <p14:creationId xmlns:p14="http://schemas.microsoft.com/office/powerpoint/2010/main" val="195556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53304F-E914-418E-82CE-09FD8FAE1B84}"/>
              </a:ext>
            </a:extLst>
          </p:cNvPr>
          <p:cNvSpPr>
            <a:spLocks noGrp="1"/>
          </p:cNvSpPr>
          <p:nvPr>
            <p:ph type="title"/>
          </p:nvPr>
        </p:nvSpPr>
        <p:spPr/>
        <p:txBody>
          <a:bodyPr/>
          <a:lstStyle/>
          <a:p>
            <a:r>
              <a:rPr lang="pl-PL" b="1" dirty="0"/>
              <a:t>Zażywanie dopalaczy powoduje:</a:t>
            </a:r>
          </a:p>
        </p:txBody>
      </p:sp>
      <p:sp>
        <p:nvSpPr>
          <p:cNvPr id="3" name="Symbol zastępczy zawartości 2">
            <a:extLst>
              <a:ext uri="{FF2B5EF4-FFF2-40B4-BE49-F238E27FC236}">
                <a16:creationId xmlns:a16="http://schemas.microsoft.com/office/drawing/2014/main" id="{70F853FC-AC76-4C70-9B21-28C8A128B08D}"/>
              </a:ext>
            </a:extLst>
          </p:cNvPr>
          <p:cNvSpPr>
            <a:spLocks noGrp="1"/>
          </p:cNvSpPr>
          <p:nvPr>
            <p:ph idx="1"/>
          </p:nvPr>
        </p:nvSpPr>
        <p:spPr>
          <a:xfrm>
            <a:off x="2589212" y="2133600"/>
            <a:ext cx="8915400" cy="4100290"/>
          </a:xfrm>
        </p:spPr>
        <p:txBody>
          <a:bodyPr>
            <a:noAutofit/>
          </a:bodyPr>
          <a:lstStyle/>
          <a:p>
            <a:r>
              <a:rPr lang="pl-PL" sz="2000" dirty="0"/>
              <a:t>Przyspieszenie rytmu serca i podwyższenie ciśnienia krwi, </a:t>
            </a:r>
          </a:p>
          <a:p>
            <a:r>
              <a:rPr lang="pl-PL" sz="2000" dirty="0"/>
              <a:t>Uszkodzenie serca i naczyń krwionośnych, problemy z oddychaniem, śpiączkę, a nawet śmierć, </a:t>
            </a:r>
          </a:p>
          <a:p>
            <a:r>
              <a:rPr lang="pl-PL" sz="2000" dirty="0"/>
              <a:t>Zmiany w mózgu oraz zmiany w jego funkcjonowaniu,</a:t>
            </a:r>
          </a:p>
          <a:p>
            <a:r>
              <a:rPr lang="pl-PL" sz="2000" dirty="0"/>
              <a:t>Zniekształcenie otaczającej rzeczywistości, tzw. halucynacje, </a:t>
            </a:r>
          </a:p>
          <a:p>
            <a:r>
              <a:rPr lang="pl-PL" sz="2000" dirty="0"/>
              <a:t>Mogą także powodować stan dezorientacji, w który osoba traci kontakt z rzeczywistością, odczuwa irracjonalny strach, lęk lub złość, oraz mówi rzeczy, które nie mają sensu dla osoby słuchającej</a:t>
            </a:r>
          </a:p>
        </p:txBody>
      </p:sp>
    </p:spTree>
    <p:extLst>
      <p:ext uri="{BB962C8B-B14F-4D97-AF65-F5344CB8AC3E}">
        <p14:creationId xmlns:p14="http://schemas.microsoft.com/office/powerpoint/2010/main" val="83021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714E30-C0CE-4634-B552-88EF44B8C408}"/>
              </a:ext>
            </a:extLst>
          </p:cNvPr>
          <p:cNvSpPr>
            <a:spLocks noGrp="1"/>
          </p:cNvSpPr>
          <p:nvPr>
            <p:ph type="title"/>
          </p:nvPr>
        </p:nvSpPr>
        <p:spPr/>
        <p:txBody>
          <a:bodyPr/>
          <a:lstStyle/>
          <a:p>
            <a:r>
              <a:rPr lang="pl-PL" b="1" dirty="0"/>
              <a:t>Podział dopalaczy na dwie grupy:</a:t>
            </a:r>
          </a:p>
        </p:txBody>
      </p:sp>
      <p:sp>
        <p:nvSpPr>
          <p:cNvPr id="3" name="Symbol zastępczy zawartości 2">
            <a:extLst>
              <a:ext uri="{FF2B5EF4-FFF2-40B4-BE49-F238E27FC236}">
                <a16:creationId xmlns:a16="http://schemas.microsoft.com/office/drawing/2014/main" id="{03D406BA-F655-47C5-83F7-47A419301D02}"/>
              </a:ext>
            </a:extLst>
          </p:cNvPr>
          <p:cNvSpPr>
            <a:spLocks noGrp="1"/>
          </p:cNvSpPr>
          <p:nvPr>
            <p:ph idx="1"/>
          </p:nvPr>
        </p:nvSpPr>
        <p:spPr/>
        <p:txBody>
          <a:bodyPr>
            <a:normAutofit/>
          </a:bodyPr>
          <a:lstStyle/>
          <a:p>
            <a:r>
              <a:rPr lang="pl-PL" sz="2000" dirty="0"/>
              <a:t>1 GRUPA – SYNTETYCZNE: dostępne głównie pod postaciami tzw. party </a:t>
            </a:r>
            <a:r>
              <a:rPr lang="pl-PL" sz="2000" dirty="0" err="1"/>
              <a:t>pills</a:t>
            </a:r>
            <a:r>
              <a:rPr lang="pl-PL" sz="2000" dirty="0"/>
              <a:t> (zwykle postać tabletek lub kapsułek i ich głównym przeznaczeniem jest poprawa nastroju oraz ułatwienie znoszenia wysiłku fizycznego na imprezach tanecznych).</a:t>
            </a:r>
          </a:p>
          <a:p>
            <a:endParaRPr lang="pl-PL" sz="2000" dirty="0"/>
          </a:p>
          <a:p>
            <a:r>
              <a:rPr lang="pl-PL" sz="2000" dirty="0"/>
              <a:t>2 GRUPA – NATURALNE: obejmujące zioła lub ich mieszanki typu </a:t>
            </a:r>
            <a:r>
              <a:rPr lang="pl-PL" sz="2000" dirty="0" err="1"/>
              <a:t>spice</a:t>
            </a:r>
            <a:r>
              <a:rPr lang="pl-PL" sz="2000" dirty="0"/>
              <a:t> (susze, które stosuje się jak tytoń- pali w fajkach lub spala w pomieszczeniu jak kadzidełka  mające w sposób legalny powodować efekty zbliżone do palenia marihuany czy opium)</a:t>
            </a:r>
          </a:p>
        </p:txBody>
      </p:sp>
    </p:spTree>
    <p:extLst>
      <p:ext uri="{BB962C8B-B14F-4D97-AF65-F5344CB8AC3E}">
        <p14:creationId xmlns:p14="http://schemas.microsoft.com/office/powerpoint/2010/main" val="81470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291DD8-38AA-4309-8CB1-FFB4AA9AC2F9}"/>
              </a:ext>
            </a:extLst>
          </p:cNvPr>
          <p:cNvSpPr>
            <a:spLocks noGrp="1"/>
          </p:cNvSpPr>
          <p:nvPr>
            <p:ph type="title"/>
          </p:nvPr>
        </p:nvSpPr>
        <p:spPr/>
        <p:txBody>
          <a:bodyPr/>
          <a:lstStyle/>
          <a:p>
            <a:r>
              <a:rPr lang="pl-PL" b="1" dirty="0"/>
              <a:t>DOPALACZE SYNTETYCZNE</a:t>
            </a:r>
            <a:r>
              <a:rPr lang="pl-PL" dirty="0"/>
              <a:t>:</a:t>
            </a:r>
            <a:br>
              <a:rPr lang="pl-PL" dirty="0"/>
            </a:br>
            <a:r>
              <a:rPr lang="pl-PL" b="1" dirty="0"/>
              <a:t>BZP (BENZYLOPIPERAZYNA)</a:t>
            </a:r>
          </a:p>
        </p:txBody>
      </p:sp>
      <p:sp>
        <p:nvSpPr>
          <p:cNvPr id="3" name="Symbol zastępczy zawartości 2">
            <a:extLst>
              <a:ext uri="{FF2B5EF4-FFF2-40B4-BE49-F238E27FC236}">
                <a16:creationId xmlns:a16="http://schemas.microsoft.com/office/drawing/2014/main" id="{C23324D0-17CE-410D-88FC-46ED26FF9890}"/>
              </a:ext>
            </a:extLst>
          </p:cNvPr>
          <p:cNvSpPr>
            <a:spLocks noGrp="1"/>
          </p:cNvSpPr>
          <p:nvPr>
            <p:ph idx="1"/>
          </p:nvPr>
        </p:nvSpPr>
        <p:spPr/>
        <p:txBody>
          <a:bodyPr>
            <a:noAutofit/>
          </a:bodyPr>
          <a:lstStyle/>
          <a:p>
            <a:r>
              <a:rPr lang="pl-PL" sz="2000" dirty="0"/>
              <a:t>substancja syntetyczna należąca do pochodnych piperazyny.</a:t>
            </a:r>
          </a:p>
          <a:p>
            <a:r>
              <a:rPr lang="pl-PL" sz="2000" u="sng" dirty="0"/>
              <a:t>Forma: </a:t>
            </a:r>
            <a:r>
              <a:rPr lang="pl-PL" sz="2000" dirty="0"/>
              <a:t>biały proszek (tabletki, kapsułki) lub jasna żółto – zielona ciecz.</a:t>
            </a:r>
          </a:p>
          <a:p>
            <a:r>
              <a:rPr lang="pl-PL" sz="2000" u="sng" dirty="0"/>
              <a:t>Działanie: </a:t>
            </a:r>
            <a:r>
              <a:rPr lang="pl-PL" sz="2000" dirty="0"/>
              <a:t>działa stymulująco na Ośrodkowy Układ Nerwowy, podobnie do objawów występujących po zażyciu amfetaminy lub </a:t>
            </a:r>
            <a:r>
              <a:rPr lang="pl-PL" sz="2000" dirty="0" err="1"/>
              <a:t>metamfetaminy</a:t>
            </a:r>
            <a:r>
              <a:rPr lang="pl-PL" sz="2000" dirty="0"/>
              <a:t>, ale dziesięciokrotnie słabszych.</a:t>
            </a:r>
          </a:p>
          <a:p>
            <a:r>
              <a:rPr lang="pl-PL" sz="2000" u="sng" dirty="0"/>
              <a:t>Skutki: </a:t>
            </a:r>
            <a:r>
              <a:rPr lang="pl-PL" sz="2000" dirty="0"/>
              <a:t>częstoskurcz serca, nadciśnienie, powoduje pobudzenie, euforię, zwiększa czujność, poprawia samopoczucie, powoduje samozadowolenie, poczucie niepokoju, wymioty, bóle głowy, kłopoty ze snem, dezorientację oraz poczucie załamania, suchość w gardle, problemy z oddawaniem moczu.</a:t>
            </a:r>
          </a:p>
        </p:txBody>
      </p:sp>
    </p:spTree>
    <p:extLst>
      <p:ext uri="{BB962C8B-B14F-4D97-AF65-F5344CB8AC3E}">
        <p14:creationId xmlns:p14="http://schemas.microsoft.com/office/powerpoint/2010/main" val="335376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0E8F3B-0B7E-46E4-8AD5-0D459DC56F2A}"/>
              </a:ext>
            </a:extLst>
          </p:cNvPr>
          <p:cNvSpPr>
            <a:spLocks noGrp="1"/>
          </p:cNvSpPr>
          <p:nvPr>
            <p:ph type="title"/>
          </p:nvPr>
        </p:nvSpPr>
        <p:spPr>
          <a:xfrm>
            <a:off x="2592925" y="624110"/>
            <a:ext cx="8911687" cy="584204"/>
          </a:xfrm>
        </p:spPr>
        <p:txBody>
          <a:bodyPr>
            <a:normAutofit fontScale="90000"/>
          </a:bodyPr>
          <a:lstStyle/>
          <a:p>
            <a:endParaRPr lang="pl-PL" dirty="0"/>
          </a:p>
        </p:txBody>
      </p:sp>
      <p:pic>
        <p:nvPicPr>
          <p:cNvPr id="4" name="Symbol zastępczy zawartości 3">
            <a:extLst>
              <a:ext uri="{FF2B5EF4-FFF2-40B4-BE49-F238E27FC236}">
                <a16:creationId xmlns:a16="http://schemas.microsoft.com/office/drawing/2014/main" id="{6674BB14-5228-40BA-8330-FF89FECED964}"/>
              </a:ext>
            </a:extLst>
          </p:cNvPr>
          <p:cNvPicPr>
            <a:picLocks noGrp="1" noChangeAspect="1"/>
          </p:cNvPicPr>
          <p:nvPr>
            <p:ph idx="1"/>
          </p:nvPr>
        </p:nvPicPr>
        <p:blipFill>
          <a:blip r:embed="rId2"/>
          <a:stretch>
            <a:fillRect/>
          </a:stretch>
        </p:blipFill>
        <p:spPr>
          <a:xfrm>
            <a:off x="6684679" y="1544998"/>
            <a:ext cx="4819933" cy="4267973"/>
          </a:xfrm>
          <a:prstGeom prst="rect">
            <a:avLst/>
          </a:prstGeom>
        </p:spPr>
      </p:pic>
      <p:pic>
        <p:nvPicPr>
          <p:cNvPr id="5" name="Obraz 4">
            <a:extLst>
              <a:ext uri="{FF2B5EF4-FFF2-40B4-BE49-F238E27FC236}">
                <a16:creationId xmlns:a16="http://schemas.microsoft.com/office/drawing/2014/main" id="{4220B251-B94D-4B62-9E76-78ABA6FECC63}"/>
              </a:ext>
            </a:extLst>
          </p:cNvPr>
          <p:cNvPicPr>
            <a:picLocks noChangeAspect="1"/>
          </p:cNvPicPr>
          <p:nvPr/>
        </p:nvPicPr>
        <p:blipFill>
          <a:blip r:embed="rId3"/>
          <a:stretch>
            <a:fillRect/>
          </a:stretch>
        </p:blipFill>
        <p:spPr>
          <a:xfrm>
            <a:off x="1355270" y="1498131"/>
            <a:ext cx="5068151" cy="4292761"/>
          </a:xfrm>
          <a:prstGeom prst="rect">
            <a:avLst/>
          </a:prstGeom>
        </p:spPr>
      </p:pic>
    </p:spTree>
    <p:extLst>
      <p:ext uri="{BB962C8B-B14F-4D97-AF65-F5344CB8AC3E}">
        <p14:creationId xmlns:p14="http://schemas.microsoft.com/office/powerpoint/2010/main" val="384429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B3A209-7566-436B-8CE4-86AFB26AB1D9}"/>
              </a:ext>
            </a:extLst>
          </p:cNvPr>
          <p:cNvSpPr>
            <a:spLocks noGrp="1"/>
          </p:cNvSpPr>
          <p:nvPr>
            <p:ph type="title"/>
          </p:nvPr>
        </p:nvSpPr>
        <p:spPr/>
        <p:txBody>
          <a:bodyPr/>
          <a:lstStyle/>
          <a:p>
            <a:r>
              <a:rPr lang="pl-PL" b="1" dirty="0"/>
              <a:t>TFMPP- (3 – TRIFLUOROMETYLOFENYLPIPERAZYNA)</a:t>
            </a:r>
          </a:p>
        </p:txBody>
      </p:sp>
      <p:sp>
        <p:nvSpPr>
          <p:cNvPr id="3" name="Symbol zastępczy zawartości 2">
            <a:extLst>
              <a:ext uri="{FF2B5EF4-FFF2-40B4-BE49-F238E27FC236}">
                <a16:creationId xmlns:a16="http://schemas.microsoft.com/office/drawing/2014/main" id="{8CD91B03-97BF-40E3-8AC4-805C6E802B91}"/>
              </a:ext>
            </a:extLst>
          </p:cNvPr>
          <p:cNvSpPr>
            <a:spLocks noGrp="1"/>
          </p:cNvSpPr>
          <p:nvPr>
            <p:ph idx="1"/>
          </p:nvPr>
        </p:nvSpPr>
        <p:spPr/>
        <p:txBody>
          <a:bodyPr>
            <a:noAutofit/>
          </a:bodyPr>
          <a:lstStyle/>
          <a:p>
            <a:r>
              <a:rPr lang="pl-PL" sz="2000" dirty="0"/>
              <a:t>Substancja syntetyczna o działaniu psychoaktywnym i stymulującym, używana jako legalny zamiennik amfetaminy.</a:t>
            </a:r>
          </a:p>
          <a:p>
            <a:r>
              <a:rPr lang="pl-PL" sz="2000" u="sng" dirty="0"/>
              <a:t>Forma: </a:t>
            </a:r>
            <a:r>
              <a:rPr lang="pl-PL" sz="2000" dirty="0"/>
              <a:t>biały proszek; występuje w połączeniu z BZP w postaci tabletek lub kapsułek.</a:t>
            </a:r>
          </a:p>
          <a:p>
            <a:r>
              <a:rPr lang="pl-PL" sz="2000" u="sng" dirty="0"/>
              <a:t>Działanie: </a:t>
            </a:r>
            <a:r>
              <a:rPr lang="pl-PL" sz="2000" dirty="0"/>
              <a:t>wraz z BZP stymuluje Ośrodkowy Układ Nerwowy. </a:t>
            </a:r>
          </a:p>
          <a:p>
            <a:r>
              <a:rPr lang="pl-PL" sz="2000" u="sng" dirty="0"/>
              <a:t>Skutki: </a:t>
            </a:r>
            <a:r>
              <a:rPr lang="pl-PL" sz="2000" dirty="0"/>
              <a:t>odwodnienie, przyspieszenie tętna, bezsenność, niepokój, mdłości i wymioty, bóle mięśni i głowy, drgawki</a:t>
            </a:r>
          </a:p>
        </p:txBody>
      </p:sp>
    </p:spTree>
    <p:extLst>
      <p:ext uri="{BB962C8B-B14F-4D97-AF65-F5344CB8AC3E}">
        <p14:creationId xmlns:p14="http://schemas.microsoft.com/office/powerpoint/2010/main" val="53237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003F03-55B0-4E52-8F7B-61B5E8F10D9E}"/>
              </a:ext>
            </a:extLst>
          </p:cNvPr>
          <p:cNvSpPr>
            <a:spLocks noGrp="1"/>
          </p:cNvSpPr>
          <p:nvPr>
            <p:ph type="title"/>
          </p:nvPr>
        </p:nvSpPr>
        <p:spPr>
          <a:xfrm>
            <a:off x="2592925" y="624110"/>
            <a:ext cx="8911687" cy="322668"/>
          </a:xfrm>
        </p:spPr>
        <p:txBody>
          <a:bodyPr>
            <a:normAutofit fontScale="90000"/>
          </a:bodyPr>
          <a:lstStyle/>
          <a:p>
            <a:endParaRPr lang="pl-PL" dirty="0"/>
          </a:p>
        </p:txBody>
      </p:sp>
      <p:pic>
        <p:nvPicPr>
          <p:cNvPr id="4" name="Symbol zastępczy zawartości 3">
            <a:extLst>
              <a:ext uri="{FF2B5EF4-FFF2-40B4-BE49-F238E27FC236}">
                <a16:creationId xmlns:a16="http://schemas.microsoft.com/office/drawing/2014/main" id="{AB5C3F82-8D0F-4277-9940-75765DA3DCD6}"/>
              </a:ext>
            </a:extLst>
          </p:cNvPr>
          <p:cNvPicPr>
            <a:picLocks noGrp="1" noChangeAspect="1"/>
          </p:cNvPicPr>
          <p:nvPr>
            <p:ph idx="1"/>
          </p:nvPr>
        </p:nvPicPr>
        <p:blipFill>
          <a:blip r:embed="rId2"/>
          <a:stretch>
            <a:fillRect/>
          </a:stretch>
        </p:blipFill>
        <p:spPr>
          <a:xfrm>
            <a:off x="3935186" y="1580987"/>
            <a:ext cx="5541671" cy="3696025"/>
          </a:xfrm>
          <a:prstGeom prst="rect">
            <a:avLst/>
          </a:prstGeom>
        </p:spPr>
      </p:pic>
    </p:spTree>
    <p:extLst>
      <p:ext uri="{BB962C8B-B14F-4D97-AF65-F5344CB8AC3E}">
        <p14:creationId xmlns:p14="http://schemas.microsoft.com/office/powerpoint/2010/main" val="474762050"/>
      </p:ext>
    </p:extLst>
  </p:cSld>
  <p:clrMapOvr>
    <a:masterClrMapping/>
  </p:clrMapOvr>
</p:sld>
</file>

<file path=ppt/theme/theme1.xml><?xml version="1.0" encoding="utf-8"?>
<a:theme xmlns:a="http://schemas.openxmlformats.org/drawingml/2006/main" name="Smug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90</TotalTime>
  <Words>1288</Words>
  <Application>Microsoft Office PowerPoint</Application>
  <PresentationFormat>Panoramiczny</PresentationFormat>
  <Paragraphs>76</Paragraphs>
  <Slides>26</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26</vt:i4>
      </vt:variant>
    </vt:vector>
  </HeadingPairs>
  <TitlesOfParts>
    <vt:vector size="30" baseType="lpstr">
      <vt:lpstr>Arial</vt:lpstr>
      <vt:lpstr>Century Gothic</vt:lpstr>
      <vt:lpstr>Wingdings 3</vt:lpstr>
      <vt:lpstr>Smuga</vt:lpstr>
      <vt:lpstr>Dopalacze</vt:lpstr>
      <vt:lpstr>Co to są dopalacze?</vt:lpstr>
      <vt:lpstr>Skład dopalaczy:</vt:lpstr>
      <vt:lpstr>Zażywanie dopalaczy powoduje:</vt:lpstr>
      <vt:lpstr>Podział dopalaczy na dwie grupy:</vt:lpstr>
      <vt:lpstr>DOPALACZE SYNTETYCZNE: BZP (BENZYLOPIPERAZYNA)</vt:lpstr>
      <vt:lpstr>Prezentacja programu PowerPoint</vt:lpstr>
      <vt:lpstr>TFMPP- (3 – TRIFLUOROMETYLOFENYLPIPERAZYNA)</vt:lpstr>
      <vt:lpstr>Prezentacja programu PowerPoint</vt:lpstr>
      <vt:lpstr>JWH-018</vt:lpstr>
      <vt:lpstr>Prezentacja programu PowerPoint</vt:lpstr>
      <vt:lpstr>MEFEDRON-POCHODNA KATYNONU</vt:lpstr>
      <vt:lpstr>Prezentacja programu PowerPoint</vt:lpstr>
      <vt:lpstr>DOPALACZE NATURALNE: MIESZANKI ZIOŁOWE</vt:lpstr>
      <vt:lpstr>Prezentacja programu PowerPoint</vt:lpstr>
      <vt:lpstr>SZAŁWIA WIESZCZA</vt:lpstr>
      <vt:lpstr>Prezentacja programu PowerPoint</vt:lpstr>
      <vt:lpstr>FLY AGARIC</vt:lpstr>
      <vt:lpstr>Prezentacja programu PowerPoint</vt:lpstr>
      <vt:lpstr>KRATOM</vt:lpstr>
      <vt:lpstr>Prezentacja programu PowerPoint</vt:lpstr>
      <vt:lpstr>ARGYREIA NERVOSA- POWÓJ HAWAJSKI</vt:lpstr>
      <vt:lpstr>Prezentacja programu PowerPoint</vt:lpstr>
      <vt:lpstr>LION- LWI OGON, LWIE UCHO</vt:lpstr>
      <vt:lpstr>Prezentacja programu PowerPoint</vt:lpstr>
      <vt:lpstr>NIEBEZPIECZEŃSTWA ZWIĄZANE Z DOPALACZAMI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Dopalacze</dc:title>
  <dc:creator>Natalia Mikoda</dc:creator>
  <cp:lastModifiedBy>Natalia Mikoda</cp:lastModifiedBy>
  <cp:revision>14</cp:revision>
  <dcterms:created xsi:type="dcterms:W3CDTF">2020-11-04T17:32:17Z</dcterms:created>
  <dcterms:modified xsi:type="dcterms:W3CDTF">2021-02-11T15:35:23Z</dcterms:modified>
</cp:coreProperties>
</file>